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71" r:id="rId2"/>
    <p:sldId id="363" r:id="rId3"/>
    <p:sldId id="352" r:id="rId4"/>
    <p:sldId id="308" r:id="rId5"/>
    <p:sldId id="302" r:id="rId6"/>
    <p:sldId id="353" r:id="rId7"/>
    <p:sldId id="354" r:id="rId8"/>
    <p:sldId id="303" r:id="rId9"/>
    <p:sldId id="355" r:id="rId10"/>
    <p:sldId id="360" r:id="rId11"/>
    <p:sldId id="361" r:id="rId12"/>
    <p:sldId id="356" r:id="rId13"/>
    <p:sldId id="358" r:id="rId14"/>
    <p:sldId id="362" r:id="rId15"/>
    <p:sldId id="318" r:id="rId16"/>
    <p:sldId id="357" r:id="rId17"/>
    <p:sldId id="274" r:id="rId18"/>
    <p:sldId id="277" r:id="rId1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hur Braun" initials="AB" lastIdx="4" clrIdx="0">
    <p:extLst>
      <p:ext uri="{19B8F6BF-5375-455C-9EA6-DF929625EA0E}">
        <p15:presenceInfo xmlns:p15="http://schemas.microsoft.com/office/powerpoint/2012/main" userId="S-1-5-21-734315275-339214704-2059078915-1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140"/>
    <a:srgbClr val="F5839E"/>
    <a:srgbClr val="B32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4660"/>
  </p:normalViewPr>
  <p:slideViewPr>
    <p:cSldViewPr>
      <p:cViewPr varScale="1">
        <p:scale>
          <a:sx n="89" d="100"/>
          <a:sy n="89" d="100"/>
        </p:scale>
        <p:origin x="75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FC6838A-7172-470F-8B78-4A9EDD144F1A}" type="slidenum">
              <a:rPr lang="en-US"/>
              <a:pPr>
                <a:defRPr/>
              </a:pPr>
              <a:t>‹Nr.›</a:t>
            </a:fld>
            <a:endParaRPr lang="en-US"/>
          </a:p>
        </p:txBody>
      </p:sp>
    </p:spTree>
    <p:extLst>
      <p:ext uri="{BB962C8B-B14F-4D97-AF65-F5344CB8AC3E}">
        <p14:creationId xmlns:p14="http://schemas.microsoft.com/office/powerpoint/2010/main" val="4184021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1FC6838A-7172-470F-8B78-4A9EDD144F1A}" type="slidenum">
              <a:rPr lang="en-US" smtClean="0"/>
              <a:pPr>
                <a:defRPr/>
              </a:pPr>
              <a:t>15</a:t>
            </a:fld>
            <a:endParaRPr lang="en-US"/>
          </a:p>
        </p:txBody>
      </p:sp>
    </p:spTree>
    <p:extLst>
      <p:ext uri="{BB962C8B-B14F-4D97-AF65-F5344CB8AC3E}">
        <p14:creationId xmlns:p14="http://schemas.microsoft.com/office/powerpoint/2010/main" val="50741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1FC6838A-7172-470F-8B78-4A9EDD144F1A}" type="slidenum">
              <a:rPr lang="en-US" smtClean="0"/>
              <a:pPr>
                <a:defRPr/>
              </a:pPr>
              <a:t>16</a:t>
            </a:fld>
            <a:endParaRPr lang="en-US"/>
          </a:p>
        </p:txBody>
      </p:sp>
    </p:spTree>
    <p:extLst>
      <p:ext uri="{BB962C8B-B14F-4D97-AF65-F5344CB8AC3E}">
        <p14:creationId xmlns:p14="http://schemas.microsoft.com/office/powerpoint/2010/main" val="2160363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Rectangle 8"/>
          <p:cNvSpPr/>
          <p:nvPr userDrawn="1"/>
        </p:nvSpPr>
        <p:spPr>
          <a:xfrm>
            <a:off x="-15875" y="0"/>
            <a:ext cx="9159875" cy="6858000"/>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9"/>
          <p:cNvSpPr>
            <a:spLocks noChangeArrowheads="1"/>
          </p:cNvSpPr>
          <p:nvPr userDrawn="1"/>
        </p:nvSpPr>
        <p:spPr bwMode="auto">
          <a:xfrm>
            <a:off x="250825" y="765175"/>
            <a:ext cx="5473700" cy="187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166398" bIns="50800" anchor="b"/>
          <a:lstStyle/>
          <a:p>
            <a:endParaRPr lang="cs-CZ" sz="3500">
              <a:solidFill>
                <a:schemeClr val="bg1"/>
              </a:solidFill>
            </a:endParaRPr>
          </a:p>
        </p:txBody>
      </p:sp>
      <p:sp>
        <p:nvSpPr>
          <p:cNvPr id="14" name="Rectangle 20"/>
          <p:cNvSpPr/>
          <p:nvPr userDrawn="1"/>
        </p:nvSpPr>
        <p:spPr>
          <a:xfrm>
            <a:off x="0" y="765175"/>
            <a:ext cx="5770563" cy="1914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9"/>
          <p:cNvSpPr>
            <a:spLocks noChangeArrowheads="1"/>
          </p:cNvSpPr>
          <p:nvPr userDrawn="1"/>
        </p:nvSpPr>
        <p:spPr bwMode="auto">
          <a:xfrm>
            <a:off x="250825" y="765175"/>
            <a:ext cx="5473700" cy="187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166398" bIns="50800" anchor="b"/>
          <a:lstStyle/>
          <a:p>
            <a:endParaRPr lang="cs-CZ" sz="3500">
              <a:solidFill>
                <a:schemeClr val="bg1"/>
              </a:solidFill>
            </a:endParaRPr>
          </a:p>
        </p:txBody>
      </p:sp>
      <p:sp>
        <p:nvSpPr>
          <p:cNvPr id="16" name="Rectangle 17"/>
          <p:cNvSpPr>
            <a:spLocks noChangeArrowheads="1"/>
          </p:cNvSpPr>
          <p:nvPr userDrawn="1"/>
        </p:nvSpPr>
        <p:spPr bwMode="auto">
          <a:xfrm>
            <a:off x="5773738" y="3744913"/>
            <a:ext cx="2278062" cy="311308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 name="Text Box 18"/>
          <p:cNvSpPr txBox="1">
            <a:spLocks noChangeArrowheads="1"/>
          </p:cNvSpPr>
          <p:nvPr userDrawn="1"/>
        </p:nvSpPr>
        <p:spPr bwMode="auto">
          <a:xfrm>
            <a:off x="5775325" y="4941888"/>
            <a:ext cx="2305050"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1300" dirty="0"/>
              <a:t>enter slide master for deleting this box and inserting same-size picture here</a:t>
            </a:r>
          </a:p>
          <a:p>
            <a:pPr eaLnBrk="1" hangingPunct="1">
              <a:spcBef>
                <a:spcPct val="50000"/>
              </a:spcBef>
              <a:defRPr/>
            </a:pPr>
            <a:r>
              <a:rPr lang="en-US" sz="1300" dirty="0"/>
              <a:t>240 x 330 </a:t>
            </a:r>
            <a:r>
              <a:rPr lang="en-US" sz="1300" dirty="0" err="1"/>
              <a:t>px</a:t>
            </a:r>
            <a:endParaRPr lang="en-US" sz="1300" dirty="0"/>
          </a:p>
        </p:txBody>
      </p:sp>
      <p:pic>
        <p:nvPicPr>
          <p:cNvPr id="18" name="Picture 19" descr="backgroundal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70563" y="3201988"/>
            <a:ext cx="2286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descr="backgroundgri"/>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5800" y="2678112"/>
            <a:ext cx="2286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7"/>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05525" y="3355975"/>
            <a:ext cx="16129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Obrázek 1"/>
          <p:cNvPicPr>
            <a:picLocks/>
          </p:cNvPicPr>
          <p:nvPr userDrawn="1"/>
        </p:nvPicPr>
        <p:blipFill>
          <a:blip r:embed="rId5">
            <a:extLst>
              <a:ext uri="{28A0092B-C50C-407E-A947-70E740481C1C}">
                <a14:useLocalDpi xmlns:a14="http://schemas.microsoft.com/office/drawing/2010/main" val="0"/>
              </a:ext>
            </a:extLst>
          </a:blip>
          <a:srcRect l="29190" r="25398"/>
          <a:stretch>
            <a:fillRect/>
          </a:stretch>
        </p:blipFill>
        <p:spPr bwMode="auto">
          <a:xfrm>
            <a:off x="5751537" y="3744912"/>
            <a:ext cx="2300263"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17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6D7B07B-3856-42EA-ACD5-C961A6B3A687}" type="slidenum">
              <a:rPr lang="en-US"/>
              <a:pPr>
                <a:defRPr/>
              </a:pPr>
              <a:t>‹Nr.›</a:t>
            </a:fld>
            <a:endParaRPr lang="en-US"/>
          </a:p>
        </p:txBody>
      </p:sp>
    </p:spTree>
    <p:extLst>
      <p:ext uri="{BB962C8B-B14F-4D97-AF65-F5344CB8AC3E}">
        <p14:creationId xmlns:p14="http://schemas.microsoft.com/office/powerpoint/2010/main" val="293359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74638"/>
            <a:ext cx="2058988" cy="5818187"/>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457200" y="274638"/>
            <a:ext cx="6029325" cy="581818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0440269-8B45-4476-A01F-FD5707B20EB6}" type="slidenum">
              <a:rPr lang="en-US"/>
              <a:pPr>
                <a:defRPr/>
              </a:pPr>
              <a:t>‹Nr.›</a:t>
            </a:fld>
            <a:endParaRPr lang="en-US"/>
          </a:p>
        </p:txBody>
      </p:sp>
    </p:spTree>
    <p:extLst>
      <p:ext uri="{BB962C8B-B14F-4D97-AF65-F5344CB8AC3E}">
        <p14:creationId xmlns:p14="http://schemas.microsoft.com/office/powerpoint/2010/main" val="3948221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488" cy="490537"/>
          </a:xfrm>
        </p:spPr>
        <p:txBody>
          <a:bodyPr/>
          <a:lstStyle/>
          <a:p>
            <a:r>
              <a:rPr lang="cs-CZ"/>
              <a:t>Kliknutím lze upravit styl.</a:t>
            </a:r>
            <a:endParaRPr lang="en-US"/>
          </a:p>
        </p:txBody>
      </p:sp>
      <p:sp>
        <p:nvSpPr>
          <p:cNvPr id="3" name="Table Placeholder 2"/>
          <p:cNvSpPr>
            <a:spLocks noGrp="1"/>
          </p:cNvSpPr>
          <p:nvPr>
            <p:ph type="tbl" idx="1"/>
          </p:nvPr>
        </p:nvSpPr>
        <p:spPr>
          <a:xfrm>
            <a:off x="468313" y="908050"/>
            <a:ext cx="8229600" cy="5184775"/>
          </a:xfrm>
        </p:spPr>
        <p:txBody>
          <a:bodyPr/>
          <a:lstStyle/>
          <a:p>
            <a:pPr lvl="0"/>
            <a:r>
              <a:rPr lang="cs-CZ" noProof="0"/>
              <a:t>Kliknutím na ikonu přidáte tabulku.</a:t>
            </a:r>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FDE09F6-24BE-4E1D-ABAE-DD82D115B168}" type="slidenum">
              <a:rPr lang="en-US"/>
              <a:pPr>
                <a:defRPr/>
              </a:pPr>
              <a:t>‹Nr.›</a:t>
            </a:fld>
            <a:endParaRPr lang="en-US"/>
          </a:p>
        </p:txBody>
      </p:sp>
    </p:spTree>
    <p:extLst>
      <p:ext uri="{BB962C8B-B14F-4D97-AF65-F5344CB8AC3E}">
        <p14:creationId xmlns:p14="http://schemas.microsoft.com/office/powerpoint/2010/main" val="2484706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Nadpis a graf">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488" cy="490537"/>
          </a:xfrm>
        </p:spPr>
        <p:txBody>
          <a:bodyPr/>
          <a:lstStyle/>
          <a:p>
            <a:r>
              <a:rPr lang="cs-CZ"/>
              <a:t>Kliknutím lze upravit styl.</a:t>
            </a:r>
            <a:endParaRPr lang="en-US"/>
          </a:p>
        </p:txBody>
      </p:sp>
      <p:sp>
        <p:nvSpPr>
          <p:cNvPr id="3" name="Chart Placeholder 2"/>
          <p:cNvSpPr>
            <a:spLocks noGrp="1"/>
          </p:cNvSpPr>
          <p:nvPr>
            <p:ph type="chart" idx="1"/>
          </p:nvPr>
        </p:nvSpPr>
        <p:spPr>
          <a:xfrm>
            <a:off x="468313" y="908050"/>
            <a:ext cx="8229600" cy="5184775"/>
          </a:xfrm>
        </p:spPr>
        <p:txBody>
          <a:bodyPr/>
          <a:lstStyle/>
          <a:p>
            <a:pPr lvl="0"/>
            <a:r>
              <a:rPr lang="cs-CZ" noProof="0"/>
              <a:t>Kliknutím na ikonu přidáte graf.</a:t>
            </a:r>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43BB93F-1591-48E8-A0A4-251AEE921566}" type="slidenum">
              <a:rPr lang="en-US"/>
              <a:pPr>
                <a:defRPr/>
              </a:pPr>
              <a:t>‹Nr.›</a:t>
            </a:fld>
            <a:endParaRPr lang="en-US"/>
          </a:p>
        </p:txBody>
      </p:sp>
    </p:spTree>
    <p:extLst>
      <p:ext uri="{BB962C8B-B14F-4D97-AF65-F5344CB8AC3E}">
        <p14:creationId xmlns:p14="http://schemas.microsoft.com/office/powerpoint/2010/main" val="2695549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FF3A1EE-A80F-415D-88DB-3C57B099F2D7}" type="slidenum">
              <a:rPr lang="en-US">
                <a:solidFill>
                  <a:srgbClr val="000000"/>
                </a:solidFill>
              </a:rPr>
              <a:pPr>
                <a:defRPr/>
              </a:pPr>
              <a:t>‹Nr.›</a:t>
            </a:fld>
            <a:endParaRPr lang="en-US">
              <a:solidFill>
                <a:srgbClr val="000000"/>
              </a:solidFill>
            </a:endParaRPr>
          </a:p>
        </p:txBody>
      </p:sp>
    </p:spTree>
    <p:extLst>
      <p:ext uri="{BB962C8B-B14F-4D97-AF65-F5344CB8AC3E}">
        <p14:creationId xmlns:p14="http://schemas.microsoft.com/office/powerpoint/2010/main" val="3854998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908050"/>
            <a:ext cx="40386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9313" y="908050"/>
            <a:ext cx="40386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EF79C30-0114-4DDA-BEC9-5F230A6D6B90}" type="slidenum">
              <a:rPr lang="en-US"/>
              <a:pPr>
                <a:defRPr/>
              </a:pPr>
              <a:t>‹Nr.›</a:t>
            </a:fld>
            <a:endParaRPr lang="en-US"/>
          </a:p>
        </p:txBody>
      </p:sp>
    </p:spTree>
    <p:extLst>
      <p:ext uri="{BB962C8B-B14F-4D97-AF65-F5344CB8AC3E}">
        <p14:creationId xmlns:p14="http://schemas.microsoft.com/office/powerpoint/2010/main" val="43826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lvl1pPr>
              <a:buClr>
                <a:srgbClr val="D31145"/>
              </a:buClr>
              <a:defRPr/>
            </a:lvl1pPr>
            <a:lvl2pPr>
              <a:buClr>
                <a:srgbClr val="D31145"/>
              </a:buClr>
              <a:defRPr/>
            </a:lvl2pPr>
            <a:lvl3pPr>
              <a:buClr>
                <a:srgbClr val="D31145"/>
              </a:buClr>
              <a:defRPr/>
            </a:lvl3pPr>
            <a:lvl4pPr>
              <a:buClr>
                <a:srgbClr val="D31145"/>
              </a:buClr>
              <a:defRPr/>
            </a:lvl4pPr>
            <a:lvl5pPr>
              <a:buClr>
                <a:srgbClr val="D31145"/>
              </a:buCl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648BF16-D0BE-4761-B583-EA61694EB10F}" type="slidenum">
              <a:rPr lang="en-US"/>
              <a:pPr>
                <a:defRPr/>
              </a:pPr>
              <a:t>‹Nr.›</a:t>
            </a:fld>
            <a:endParaRPr lang="en-US"/>
          </a:p>
        </p:txBody>
      </p:sp>
    </p:spTree>
    <p:extLst>
      <p:ext uri="{BB962C8B-B14F-4D97-AF65-F5344CB8AC3E}">
        <p14:creationId xmlns:p14="http://schemas.microsoft.com/office/powerpoint/2010/main" val="59196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0867394-A7DD-4DA0-B1B6-CD5AA1CBC892}" type="slidenum">
              <a:rPr lang="en-US"/>
              <a:pPr>
                <a:defRPr/>
              </a:pPr>
              <a:t>‹Nr.›</a:t>
            </a:fld>
            <a:endParaRPr lang="en-US"/>
          </a:p>
        </p:txBody>
      </p:sp>
    </p:spTree>
    <p:extLst>
      <p:ext uri="{BB962C8B-B14F-4D97-AF65-F5344CB8AC3E}">
        <p14:creationId xmlns:p14="http://schemas.microsoft.com/office/powerpoint/2010/main" val="1148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8313" y="908050"/>
            <a:ext cx="40386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659313" y="908050"/>
            <a:ext cx="40386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EF79C30-0114-4DDA-BEC9-5F230A6D6B90}" type="slidenum">
              <a:rPr lang="en-US"/>
              <a:pPr>
                <a:defRPr/>
              </a:pPr>
              <a:t>‹Nr.›</a:t>
            </a:fld>
            <a:endParaRPr lang="en-US"/>
          </a:p>
        </p:txBody>
      </p:sp>
    </p:spTree>
    <p:extLst>
      <p:ext uri="{BB962C8B-B14F-4D97-AF65-F5344CB8AC3E}">
        <p14:creationId xmlns:p14="http://schemas.microsoft.com/office/powerpoint/2010/main" val="315630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ED1AC7D1-B6FC-4F20-B9CF-7F8E591B6772}" type="slidenum">
              <a:rPr lang="en-US"/>
              <a:pPr>
                <a:defRPr/>
              </a:pPr>
              <a:t>‹Nr.›</a:t>
            </a:fld>
            <a:endParaRPr lang="en-US"/>
          </a:p>
        </p:txBody>
      </p:sp>
      <p:sp>
        <p:nvSpPr>
          <p:cNvPr id="9" name="Title 1"/>
          <p:cNvSpPr>
            <a:spLocks noGrp="1"/>
          </p:cNvSpPr>
          <p:nvPr>
            <p:ph type="title"/>
          </p:nvPr>
        </p:nvSpPr>
        <p:spPr>
          <a:xfrm>
            <a:off x="457200" y="274638"/>
            <a:ext cx="6059488" cy="490537"/>
          </a:xfrm>
        </p:spPr>
        <p:txBody>
          <a:bodyPr/>
          <a:lstStyle/>
          <a:p>
            <a:r>
              <a:rPr lang="cs-CZ"/>
              <a:t>Kliknutím lze upravit styl.</a:t>
            </a:r>
            <a:endParaRPr lang="en-US" dirty="0"/>
          </a:p>
        </p:txBody>
      </p:sp>
    </p:spTree>
    <p:extLst>
      <p:ext uri="{BB962C8B-B14F-4D97-AF65-F5344CB8AC3E}">
        <p14:creationId xmlns:p14="http://schemas.microsoft.com/office/powerpoint/2010/main" val="253298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1C39AF63-5081-4F6A-8C83-5020578E06E1}" type="slidenum">
              <a:rPr lang="en-US"/>
              <a:pPr>
                <a:defRPr/>
              </a:pPr>
              <a:t>‹Nr.›</a:t>
            </a:fld>
            <a:endParaRPr lang="en-US"/>
          </a:p>
        </p:txBody>
      </p:sp>
    </p:spTree>
    <p:extLst>
      <p:ext uri="{BB962C8B-B14F-4D97-AF65-F5344CB8AC3E}">
        <p14:creationId xmlns:p14="http://schemas.microsoft.com/office/powerpoint/2010/main" val="78358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BD1268C5-D779-4568-84F7-9681857F1326}" type="slidenum">
              <a:rPr lang="en-US"/>
              <a:pPr>
                <a:defRPr/>
              </a:pPr>
              <a:t>‹Nr.›</a:t>
            </a:fld>
            <a:endParaRPr lang="en-US"/>
          </a:p>
        </p:txBody>
      </p:sp>
    </p:spTree>
    <p:extLst>
      <p:ext uri="{BB962C8B-B14F-4D97-AF65-F5344CB8AC3E}">
        <p14:creationId xmlns:p14="http://schemas.microsoft.com/office/powerpoint/2010/main" val="267799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08A83BA-256D-467E-B991-13218FC50415}" type="slidenum">
              <a:rPr lang="en-US"/>
              <a:pPr>
                <a:defRPr/>
              </a:pPr>
              <a:t>‹Nr.›</a:t>
            </a:fld>
            <a:endParaRPr lang="en-US"/>
          </a:p>
        </p:txBody>
      </p:sp>
    </p:spTree>
    <p:extLst>
      <p:ext uri="{BB962C8B-B14F-4D97-AF65-F5344CB8AC3E}">
        <p14:creationId xmlns:p14="http://schemas.microsoft.com/office/powerpoint/2010/main" val="78252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BAA2FCB-B537-44D8-BA62-F8666794BA36}" type="slidenum">
              <a:rPr lang="en-US"/>
              <a:pPr>
                <a:defRPr/>
              </a:pPr>
              <a:t>‹Nr.›</a:t>
            </a:fld>
            <a:endParaRPr lang="en-US"/>
          </a:p>
        </p:txBody>
      </p:sp>
    </p:spTree>
    <p:extLst>
      <p:ext uri="{BB962C8B-B14F-4D97-AF65-F5344CB8AC3E}">
        <p14:creationId xmlns:p14="http://schemas.microsoft.com/office/powerpoint/2010/main" val="697639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4288" y="260350"/>
            <a:ext cx="6516688" cy="576263"/>
          </a:xfrm>
          <a:prstGeom prst="rect">
            <a:avLst/>
          </a:prstGeom>
          <a:solidFill>
            <a:srgbClr val="D311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7" name="Picture 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88125" y="55563"/>
            <a:ext cx="18923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55588" y="6381750"/>
            <a:ext cx="27987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title"/>
          </p:nvPr>
        </p:nvSpPr>
        <p:spPr bwMode="auto">
          <a:xfrm>
            <a:off x="457200" y="274638"/>
            <a:ext cx="6059488"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30" name="Rectangle 3"/>
          <p:cNvSpPr>
            <a:spLocks noGrp="1" noChangeArrowheads="1"/>
          </p:cNvSpPr>
          <p:nvPr>
            <p:ph type="body" idx="1"/>
          </p:nvPr>
        </p:nvSpPr>
        <p:spPr bwMode="auto">
          <a:xfrm>
            <a:off x="468313" y="908050"/>
            <a:ext cx="82296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2" name="Rectangle 5"/>
          <p:cNvSpPr>
            <a:spLocks noGrp="1" noChangeArrowheads="1"/>
          </p:cNvSpPr>
          <p:nvPr>
            <p:ph type="ftr" sz="quarter" idx="3"/>
          </p:nvPr>
        </p:nvSpPr>
        <p:spPr bwMode="auto">
          <a:xfrm>
            <a:off x="3132138" y="623728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500"/>
            </a:lvl1pPr>
          </a:lstStyle>
          <a:p>
            <a:pPr>
              <a:defRPr/>
            </a:pPr>
            <a:endParaRPr lang="en-US"/>
          </a:p>
        </p:txBody>
      </p:sp>
      <p:sp>
        <p:nvSpPr>
          <p:cNvPr id="3"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500"/>
            </a:lvl1pPr>
          </a:lstStyle>
          <a:p>
            <a:pPr>
              <a:defRPr/>
            </a:pPr>
            <a:fld id="{6F59E14D-4B4E-4C31-9765-01A60F91739B}"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51" r:id="rId14"/>
    <p:sldLayoutId id="2147483752" r:id="rId15"/>
  </p:sldLayoutIdLst>
  <p:hf hdr="0" ftr="0" dt="0"/>
  <p:txStyles>
    <p:titleStyle>
      <a:lvl1pPr algn="l" rtl="0" eaLnBrk="1" fontAlgn="base" hangingPunct="1">
        <a:spcBef>
          <a:spcPct val="0"/>
        </a:spcBef>
        <a:spcAft>
          <a:spcPct val="0"/>
        </a:spcAft>
        <a:defRPr sz="3500">
          <a:solidFill>
            <a:schemeClr val="bg1"/>
          </a:solidFill>
          <a:latin typeface="+mj-lt"/>
          <a:ea typeface="+mj-ea"/>
          <a:cs typeface="+mj-cs"/>
        </a:defRPr>
      </a:lvl1pPr>
      <a:lvl2pPr algn="l" rtl="0" eaLnBrk="1" fontAlgn="base" hangingPunct="1">
        <a:spcBef>
          <a:spcPct val="0"/>
        </a:spcBef>
        <a:spcAft>
          <a:spcPct val="0"/>
        </a:spcAft>
        <a:defRPr sz="3500">
          <a:solidFill>
            <a:schemeClr val="bg1"/>
          </a:solidFill>
          <a:latin typeface="Arial" charset="0"/>
          <a:cs typeface="Arial" charset="0"/>
        </a:defRPr>
      </a:lvl2pPr>
      <a:lvl3pPr algn="l" rtl="0" eaLnBrk="1" fontAlgn="base" hangingPunct="1">
        <a:spcBef>
          <a:spcPct val="0"/>
        </a:spcBef>
        <a:spcAft>
          <a:spcPct val="0"/>
        </a:spcAft>
        <a:defRPr sz="3500">
          <a:solidFill>
            <a:schemeClr val="bg1"/>
          </a:solidFill>
          <a:latin typeface="Arial" charset="0"/>
          <a:cs typeface="Arial" charset="0"/>
        </a:defRPr>
      </a:lvl3pPr>
      <a:lvl4pPr algn="l" rtl="0" eaLnBrk="1" fontAlgn="base" hangingPunct="1">
        <a:spcBef>
          <a:spcPct val="0"/>
        </a:spcBef>
        <a:spcAft>
          <a:spcPct val="0"/>
        </a:spcAft>
        <a:defRPr sz="3500">
          <a:solidFill>
            <a:schemeClr val="bg1"/>
          </a:solidFill>
          <a:latin typeface="Arial" charset="0"/>
          <a:cs typeface="Arial" charset="0"/>
        </a:defRPr>
      </a:lvl4pPr>
      <a:lvl5pPr algn="l" rtl="0" eaLnBrk="1" fontAlgn="base" hangingPunct="1">
        <a:spcBef>
          <a:spcPct val="0"/>
        </a:spcBef>
        <a:spcAft>
          <a:spcPct val="0"/>
        </a:spcAft>
        <a:defRPr sz="3500">
          <a:solidFill>
            <a:schemeClr val="bg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charset="0"/>
          <a:cs typeface="Arial" charset="0"/>
        </a:defRPr>
      </a:lvl6pPr>
      <a:lvl7pPr marL="914400" algn="l" rtl="0" eaLnBrk="1" fontAlgn="base" hangingPunct="1">
        <a:spcBef>
          <a:spcPct val="0"/>
        </a:spcBef>
        <a:spcAft>
          <a:spcPct val="0"/>
        </a:spcAft>
        <a:defRPr sz="3500">
          <a:solidFill>
            <a:schemeClr val="bg1"/>
          </a:solidFill>
          <a:latin typeface="Arial" charset="0"/>
          <a:cs typeface="Arial" charset="0"/>
        </a:defRPr>
      </a:lvl7pPr>
      <a:lvl8pPr marL="1371600" algn="l" rtl="0" eaLnBrk="1" fontAlgn="base" hangingPunct="1">
        <a:spcBef>
          <a:spcPct val="0"/>
        </a:spcBef>
        <a:spcAft>
          <a:spcPct val="0"/>
        </a:spcAft>
        <a:defRPr sz="3500">
          <a:solidFill>
            <a:schemeClr val="bg1"/>
          </a:solidFill>
          <a:latin typeface="Arial" charset="0"/>
          <a:cs typeface="Arial" charset="0"/>
        </a:defRPr>
      </a:lvl8pPr>
      <a:lvl9pPr marL="1828800" algn="l" rtl="0" eaLnBrk="1" fontAlgn="base" hangingPunct="1">
        <a:spcBef>
          <a:spcPct val="0"/>
        </a:spcBef>
        <a:spcAft>
          <a:spcPct val="0"/>
        </a:spcAft>
        <a:defRPr sz="35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lr>
          <a:srgbClr val="B32528"/>
        </a:buClr>
        <a:buFont typeface="Wingdings" pitchFamily="2" charset="2"/>
        <a:buChar char="§"/>
        <a:defRPr sz="2900">
          <a:solidFill>
            <a:schemeClr val="tx1"/>
          </a:solidFill>
          <a:latin typeface="+mn-lt"/>
          <a:ea typeface="+mn-ea"/>
          <a:cs typeface="+mn-cs"/>
        </a:defRPr>
      </a:lvl1pPr>
      <a:lvl2pPr marL="742950" indent="-285750" algn="l" rtl="0" eaLnBrk="1" fontAlgn="base" hangingPunct="1">
        <a:spcBef>
          <a:spcPct val="20000"/>
        </a:spcBef>
        <a:spcAft>
          <a:spcPct val="0"/>
        </a:spcAft>
        <a:buClr>
          <a:srgbClr val="B32528"/>
        </a:buClr>
        <a:buFont typeface="Wingdings" pitchFamily="2" charset="2"/>
        <a:buChar char="§"/>
        <a:defRPr sz="2300">
          <a:solidFill>
            <a:schemeClr val="tx1"/>
          </a:solidFill>
          <a:latin typeface="+mn-lt"/>
          <a:cs typeface="+mn-cs"/>
        </a:defRPr>
      </a:lvl2pPr>
      <a:lvl3pPr marL="1143000" indent="-228600" algn="l" rtl="0" eaLnBrk="1" fontAlgn="base" hangingPunct="1">
        <a:spcBef>
          <a:spcPct val="20000"/>
        </a:spcBef>
        <a:spcAft>
          <a:spcPct val="0"/>
        </a:spcAft>
        <a:buClr>
          <a:srgbClr val="B32528"/>
        </a:buClr>
        <a:buFont typeface="Wingdings" pitchFamily="2" charset="2"/>
        <a:buChar char="§"/>
        <a:defRPr sz="1900">
          <a:solidFill>
            <a:schemeClr val="tx1"/>
          </a:solidFill>
          <a:latin typeface="+mn-lt"/>
          <a:cs typeface="+mn-cs"/>
        </a:defRPr>
      </a:lvl3pPr>
      <a:lvl4pPr marL="1600200" indent="-228600" algn="l" rtl="0" eaLnBrk="1" fontAlgn="base" hangingPunct="1">
        <a:spcBef>
          <a:spcPct val="20000"/>
        </a:spcBef>
        <a:spcAft>
          <a:spcPct val="0"/>
        </a:spcAft>
        <a:buClr>
          <a:srgbClr val="B32528"/>
        </a:buClr>
        <a:buFont typeface="Wingdings" pitchFamily="2" charset="2"/>
        <a:buChar char="§"/>
        <a:defRPr sz="1900">
          <a:solidFill>
            <a:schemeClr val="tx1"/>
          </a:solidFill>
          <a:latin typeface="+mn-lt"/>
          <a:cs typeface="+mn-cs"/>
        </a:defRPr>
      </a:lvl4pPr>
      <a:lvl5pPr marL="2057400" indent="-228600" algn="l" rtl="0" eaLnBrk="1" fontAlgn="base" hangingPunct="1">
        <a:spcBef>
          <a:spcPct val="20000"/>
        </a:spcBef>
        <a:spcAft>
          <a:spcPct val="0"/>
        </a:spcAft>
        <a:buClr>
          <a:srgbClr val="B32528"/>
        </a:buClr>
        <a:buFont typeface="Wingdings" pitchFamily="2" charset="2"/>
        <a:buChar char="§"/>
        <a:defRPr sz="1900">
          <a:solidFill>
            <a:schemeClr val="tx1"/>
          </a:solidFill>
          <a:latin typeface="+mn-lt"/>
          <a:cs typeface="+mn-cs"/>
        </a:defRPr>
      </a:lvl5pPr>
      <a:lvl6pPr marL="2514600" indent="-228600" algn="l" rtl="0" eaLnBrk="1" fontAlgn="base" hangingPunct="1">
        <a:spcBef>
          <a:spcPct val="20000"/>
        </a:spcBef>
        <a:spcAft>
          <a:spcPct val="0"/>
        </a:spcAft>
        <a:buClr>
          <a:srgbClr val="B32528"/>
        </a:buClr>
        <a:buFont typeface="Wingdings" pitchFamily="2" charset="2"/>
        <a:buChar char="§"/>
        <a:defRPr sz="1900">
          <a:solidFill>
            <a:schemeClr val="tx1"/>
          </a:solidFill>
          <a:latin typeface="+mn-lt"/>
          <a:cs typeface="+mn-cs"/>
        </a:defRPr>
      </a:lvl6pPr>
      <a:lvl7pPr marL="2971800" indent="-228600" algn="l" rtl="0" eaLnBrk="1" fontAlgn="base" hangingPunct="1">
        <a:spcBef>
          <a:spcPct val="20000"/>
        </a:spcBef>
        <a:spcAft>
          <a:spcPct val="0"/>
        </a:spcAft>
        <a:buClr>
          <a:srgbClr val="B32528"/>
        </a:buClr>
        <a:buFont typeface="Wingdings" pitchFamily="2" charset="2"/>
        <a:buChar char="§"/>
        <a:defRPr sz="1900">
          <a:solidFill>
            <a:schemeClr val="tx1"/>
          </a:solidFill>
          <a:latin typeface="+mn-lt"/>
          <a:cs typeface="+mn-cs"/>
        </a:defRPr>
      </a:lvl7pPr>
      <a:lvl8pPr marL="3429000" indent="-228600" algn="l" rtl="0" eaLnBrk="1" fontAlgn="base" hangingPunct="1">
        <a:spcBef>
          <a:spcPct val="20000"/>
        </a:spcBef>
        <a:spcAft>
          <a:spcPct val="0"/>
        </a:spcAft>
        <a:buClr>
          <a:srgbClr val="B32528"/>
        </a:buClr>
        <a:buFont typeface="Wingdings" pitchFamily="2" charset="2"/>
        <a:buChar char="§"/>
        <a:defRPr sz="1900">
          <a:solidFill>
            <a:schemeClr val="tx1"/>
          </a:solidFill>
          <a:latin typeface="+mn-lt"/>
          <a:cs typeface="+mn-cs"/>
        </a:defRPr>
      </a:lvl8pPr>
      <a:lvl9pPr marL="3886200" indent="-228600" algn="l" rtl="0" eaLnBrk="1" fontAlgn="base" hangingPunct="1">
        <a:spcBef>
          <a:spcPct val="20000"/>
        </a:spcBef>
        <a:spcAft>
          <a:spcPct val="0"/>
        </a:spcAft>
        <a:buClr>
          <a:srgbClr val="B32528"/>
        </a:buClr>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uradprace.cz/web/cz/agentury-prac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pv-bp.com/download/publications/hn_abn_kurzarbeit.pdf"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hyperlink" Target="https://www.penize.cz/zamestnani/414162-pendlery-ceka-tvrdy-rezim-nemci-jim-slibuji-pomoc"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eck.cz/seminare/" TargetMode="External"/><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www.bpv-bp.com/download/publications/webinar_ekonomu_lka.pdf" TargetMode="External"/><Relationship Id="rId5" Type="http://schemas.openxmlformats.org/officeDocument/2006/relationships/hyperlink" Target="http://www.bpv-bp.com/download/publications/pravo_2020_09_30_strana_14.pdf" TargetMode="External"/><Relationship Id="rId4" Type="http://schemas.openxmlformats.org/officeDocument/2006/relationships/hyperlink" Target="http://www.bpv-bp.com/download/publications/pravo_lka_11_2020.pd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92365" y="2924944"/>
            <a:ext cx="5652120" cy="240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166398" bIns="50800"/>
          <a:lstStyle/>
          <a:p>
            <a:pPr marL="57150">
              <a:spcBef>
                <a:spcPts val="600"/>
              </a:spcBef>
              <a:spcAft>
                <a:spcPts val="600"/>
              </a:spcAft>
              <a:buClr>
                <a:srgbClr val="B32528"/>
              </a:buClr>
            </a:pPr>
            <a:r>
              <a:rPr lang="cs-CZ" sz="1900" dirty="0">
                <a:solidFill>
                  <a:srgbClr val="FFFFFF"/>
                </a:solidFill>
              </a:rPr>
              <a:t>Arthur Braun, M.A.</a:t>
            </a:r>
          </a:p>
          <a:p>
            <a:pPr marL="57150">
              <a:spcBef>
                <a:spcPts val="600"/>
              </a:spcBef>
              <a:spcAft>
                <a:spcPts val="600"/>
              </a:spcAft>
              <a:buClr>
                <a:srgbClr val="B32528"/>
              </a:buClr>
            </a:pPr>
            <a:r>
              <a:rPr lang="cs-CZ" sz="1900" dirty="0">
                <a:solidFill>
                  <a:srgbClr val="FFFFFF"/>
                </a:solidFill>
              </a:rPr>
              <a:t>JUDr. Lucie Kalašová, LL.M.</a:t>
            </a:r>
          </a:p>
          <a:p>
            <a:pPr marL="57150">
              <a:spcBef>
                <a:spcPts val="600"/>
              </a:spcBef>
              <a:spcAft>
                <a:spcPts val="600"/>
              </a:spcAft>
              <a:buClr>
                <a:srgbClr val="B32528"/>
              </a:buClr>
            </a:pPr>
            <a:r>
              <a:rPr lang="cs-CZ" sz="2000" dirty="0">
                <a:solidFill>
                  <a:srgbClr val="FFFFFF"/>
                </a:solidFill>
              </a:rPr>
              <a:t>20</a:t>
            </a:r>
            <a:r>
              <a:rPr lang="cs-CZ" sz="2000" baseline="30000" dirty="0">
                <a:solidFill>
                  <a:srgbClr val="FFFFFF"/>
                </a:solidFill>
              </a:rPr>
              <a:t>th</a:t>
            </a:r>
            <a:r>
              <a:rPr lang="cs-CZ" sz="2000" dirty="0">
                <a:solidFill>
                  <a:srgbClr val="FFFFFF"/>
                </a:solidFill>
              </a:rPr>
              <a:t> </a:t>
            </a:r>
            <a:r>
              <a:rPr lang="cs-CZ" sz="2000" dirty="0" err="1">
                <a:solidFill>
                  <a:srgbClr val="FFFFFF"/>
                </a:solidFill>
              </a:rPr>
              <a:t>November</a:t>
            </a:r>
            <a:r>
              <a:rPr lang="cs-CZ" sz="2000" dirty="0">
                <a:solidFill>
                  <a:srgbClr val="FFFFFF"/>
                </a:solidFill>
              </a:rPr>
              <a:t> 2020</a:t>
            </a:r>
            <a:endParaRPr lang="de-DE" sz="2000" dirty="0">
              <a:solidFill>
                <a:srgbClr val="FFFFFF"/>
              </a:solidFill>
            </a:endParaRPr>
          </a:p>
          <a:p>
            <a:pPr marL="57150">
              <a:spcBef>
                <a:spcPts val="600"/>
              </a:spcBef>
              <a:spcAft>
                <a:spcPts val="600"/>
              </a:spcAft>
              <a:buClr>
                <a:srgbClr val="B32528"/>
              </a:buClr>
            </a:pPr>
            <a:r>
              <a:rPr lang="ja-JP" altLang="en-US" sz="2000" dirty="0">
                <a:solidFill>
                  <a:srgbClr val="FFFFFF"/>
                </a:solidFill>
              </a:rPr>
              <a:t>商工会会員様宛配信：</a:t>
            </a:r>
            <a:r>
              <a:rPr lang="en-US" altLang="ja-JP" sz="2000" dirty="0">
                <a:solidFill>
                  <a:srgbClr val="FFFFFF"/>
                </a:solidFill>
              </a:rPr>
              <a:t>11</a:t>
            </a:r>
            <a:r>
              <a:rPr lang="ja-JP" altLang="en-US" sz="2000" dirty="0">
                <a:solidFill>
                  <a:srgbClr val="FFFFFF"/>
                </a:solidFill>
              </a:rPr>
              <a:t>月例会（</a:t>
            </a:r>
            <a:r>
              <a:rPr lang="en-US" altLang="ja-JP" sz="2000" dirty="0">
                <a:solidFill>
                  <a:srgbClr val="FFFFFF"/>
                </a:solidFill>
              </a:rPr>
              <a:t>11/20</a:t>
            </a:r>
            <a:r>
              <a:rPr lang="ja-JP" altLang="en-US" sz="2000" dirty="0">
                <a:solidFill>
                  <a:srgbClr val="FFFFFF"/>
                </a:solidFill>
              </a:rPr>
              <a:t>）開催のご案内</a:t>
            </a:r>
            <a:endParaRPr lang="cs-CZ" sz="2000" dirty="0">
              <a:solidFill>
                <a:srgbClr val="FFFFFF"/>
              </a:solidFill>
            </a:endParaRPr>
          </a:p>
          <a:p>
            <a:pPr marL="57150">
              <a:buClr>
                <a:srgbClr val="B32528"/>
              </a:buClr>
              <a:buFont typeface="Wingdings" pitchFamily="2" charset="2"/>
              <a:buNone/>
            </a:pPr>
            <a:endParaRPr lang="cs-CZ" sz="2000" dirty="0">
              <a:solidFill>
                <a:srgbClr val="FFFFFF"/>
              </a:solidFill>
            </a:endParaRPr>
          </a:p>
          <a:p>
            <a:pPr marL="57150">
              <a:buClr>
                <a:srgbClr val="B32528"/>
              </a:buClr>
              <a:buFont typeface="Wingdings" pitchFamily="2" charset="2"/>
              <a:buNone/>
            </a:pPr>
            <a:endParaRPr lang="cs-CZ" sz="2000" dirty="0">
              <a:solidFill>
                <a:srgbClr val="FFFFFF"/>
              </a:solidFill>
            </a:endParaRPr>
          </a:p>
          <a:p>
            <a:pPr marL="57150">
              <a:buClr>
                <a:srgbClr val="B32528"/>
              </a:buClr>
              <a:buFont typeface="Wingdings" pitchFamily="2" charset="2"/>
              <a:buNone/>
            </a:pPr>
            <a:endParaRPr lang="cs-CZ" sz="2000" dirty="0">
              <a:solidFill>
                <a:srgbClr val="FFFFFF"/>
              </a:solidFill>
            </a:endParaRPr>
          </a:p>
          <a:p>
            <a:pPr marL="57150">
              <a:buClr>
                <a:srgbClr val="B32528"/>
              </a:buClr>
              <a:buFont typeface="Wingdings" pitchFamily="2" charset="2"/>
              <a:buNone/>
            </a:pPr>
            <a:endParaRPr lang="cs-CZ" sz="2000" dirty="0">
              <a:solidFill>
                <a:srgbClr val="FFFFFF"/>
              </a:solidFill>
            </a:endParaRPr>
          </a:p>
          <a:p>
            <a:pPr marL="57150">
              <a:buClr>
                <a:srgbClr val="B32528"/>
              </a:buClr>
              <a:buFont typeface="Wingdings" pitchFamily="2" charset="2"/>
              <a:buNone/>
            </a:pPr>
            <a:endParaRPr lang="cs-CZ" sz="2000" dirty="0">
              <a:solidFill>
                <a:srgbClr val="FFFFFF"/>
              </a:solidFill>
            </a:endParaRPr>
          </a:p>
          <a:p>
            <a:pPr marL="57150">
              <a:buClr>
                <a:srgbClr val="B32528"/>
              </a:buClr>
              <a:buFont typeface="Wingdings" pitchFamily="2" charset="2"/>
              <a:buNone/>
            </a:pPr>
            <a:endParaRPr lang="cs-CZ" sz="2000" dirty="0">
              <a:solidFill>
                <a:srgbClr val="FFFFFF"/>
              </a:solidFill>
            </a:endParaRPr>
          </a:p>
          <a:p>
            <a:pPr marL="57150">
              <a:buClr>
                <a:srgbClr val="B32528"/>
              </a:buClr>
              <a:buFont typeface="Wingdings" pitchFamily="2" charset="2"/>
              <a:buNone/>
            </a:pPr>
            <a:endParaRPr lang="cs-CZ" sz="1200" dirty="0">
              <a:solidFill>
                <a:srgbClr val="FFFFFF"/>
              </a:solidFill>
            </a:endParaRPr>
          </a:p>
          <a:p>
            <a:pPr marL="57150">
              <a:buClr>
                <a:srgbClr val="B32528"/>
              </a:buClr>
              <a:buFont typeface="Wingdings" pitchFamily="2" charset="2"/>
              <a:buNone/>
            </a:pPr>
            <a:endParaRPr lang="en-US" sz="2000" dirty="0">
              <a:solidFill>
                <a:srgbClr val="FFFFFF"/>
              </a:solidFill>
            </a:endParaRPr>
          </a:p>
        </p:txBody>
      </p:sp>
      <p:sp>
        <p:nvSpPr>
          <p:cNvPr id="3" name="Obdélník 2">
            <a:extLst>
              <a:ext uri="{FF2B5EF4-FFF2-40B4-BE49-F238E27FC236}">
                <a16:creationId xmlns:a16="http://schemas.microsoft.com/office/drawing/2014/main" xmlns="" id="{4866D01D-4CE3-4A2F-AE24-00772AE03114}"/>
              </a:ext>
            </a:extLst>
          </p:cNvPr>
          <p:cNvSpPr/>
          <p:nvPr/>
        </p:nvSpPr>
        <p:spPr>
          <a:xfrm>
            <a:off x="92364" y="1148551"/>
            <a:ext cx="5487747" cy="1200329"/>
          </a:xfrm>
          <a:prstGeom prst="rect">
            <a:avLst/>
          </a:prstGeom>
        </p:spPr>
        <p:txBody>
          <a:bodyPr wrap="square">
            <a:spAutoFit/>
          </a:bodyPr>
          <a:lstStyle/>
          <a:p>
            <a:pPr>
              <a:spcAft>
                <a:spcPts val="1200"/>
              </a:spcAft>
            </a:pPr>
            <a:r>
              <a:rPr lang="cs-CZ" sz="2400" b="1" dirty="0" err="1">
                <a:solidFill>
                  <a:srgbClr val="D31140"/>
                </a:solidFill>
                <a:latin typeface="+mn-lt"/>
              </a:rPr>
              <a:t>How</a:t>
            </a:r>
            <a:r>
              <a:rPr lang="cs-CZ" sz="2400" b="1" dirty="0">
                <a:solidFill>
                  <a:srgbClr val="D31140"/>
                </a:solidFill>
                <a:latin typeface="+mn-lt"/>
              </a:rPr>
              <a:t> to </a:t>
            </a:r>
            <a:r>
              <a:rPr lang="en-US" sz="2400" b="1" dirty="0">
                <a:solidFill>
                  <a:srgbClr val="D31140"/>
                </a:solidFill>
                <a:latin typeface="+mn-lt"/>
              </a:rPr>
              <a:t>achieve</a:t>
            </a:r>
            <a:r>
              <a:rPr lang="cs-CZ" sz="2400" b="1" dirty="0">
                <a:solidFill>
                  <a:srgbClr val="D31140"/>
                </a:solidFill>
                <a:latin typeface="+mn-lt"/>
              </a:rPr>
              <a:t> flexibility </a:t>
            </a:r>
            <a:r>
              <a:rPr lang="en-US" sz="2400" b="1" dirty="0">
                <a:solidFill>
                  <a:srgbClr val="D31140"/>
                </a:solidFill>
                <a:latin typeface="+mn-lt"/>
              </a:rPr>
              <a:t/>
            </a:r>
            <a:br>
              <a:rPr lang="en-US" sz="2400" b="1" dirty="0">
                <a:solidFill>
                  <a:srgbClr val="D31140"/>
                </a:solidFill>
                <a:latin typeface="+mn-lt"/>
              </a:rPr>
            </a:br>
            <a:r>
              <a:rPr lang="cs-CZ" sz="2400" b="1" dirty="0">
                <a:solidFill>
                  <a:srgbClr val="D31140"/>
                </a:solidFill>
                <a:latin typeface="+mn-lt"/>
              </a:rPr>
              <a:t>in </a:t>
            </a:r>
            <a:r>
              <a:rPr lang="cs-CZ" sz="2400" b="1" dirty="0" err="1">
                <a:solidFill>
                  <a:srgbClr val="D31140"/>
                </a:solidFill>
                <a:latin typeface="+mn-lt"/>
              </a:rPr>
              <a:t>accordance</a:t>
            </a:r>
            <a:r>
              <a:rPr lang="cs-CZ" sz="2400" b="1" dirty="0">
                <a:solidFill>
                  <a:srgbClr val="D31140"/>
                </a:solidFill>
                <a:latin typeface="+mn-lt"/>
              </a:rPr>
              <a:t> </a:t>
            </a:r>
            <a:r>
              <a:rPr lang="cs-CZ" sz="2400" b="1" dirty="0" err="1">
                <a:solidFill>
                  <a:srgbClr val="D31140"/>
                </a:solidFill>
                <a:latin typeface="+mn-lt"/>
              </a:rPr>
              <a:t>with</a:t>
            </a:r>
            <a:r>
              <a:rPr lang="cs-CZ" sz="2400" b="1" dirty="0">
                <a:solidFill>
                  <a:srgbClr val="D31140"/>
                </a:solidFill>
                <a:latin typeface="+mn-lt"/>
              </a:rPr>
              <a:t> </a:t>
            </a:r>
            <a:r>
              <a:rPr lang="en-US" sz="2400" b="1" dirty="0">
                <a:solidFill>
                  <a:srgbClr val="D31140"/>
                </a:solidFill>
                <a:latin typeface="+mn-lt"/>
              </a:rPr>
              <a:t>the</a:t>
            </a:r>
            <a:br>
              <a:rPr lang="en-US" sz="2400" b="1" dirty="0">
                <a:solidFill>
                  <a:srgbClr val="D31140"/>
                </a:solidFill>
                <a:latin typeface="+mn-lt"/>
              </a:rPr>
            </a:br>
            <a:r>
              <a:rPr lang="cs-CZ" sz="2400" b="1" dirty="0">
                <a:solidFill>
                  <a:srgbClr val="D31140"/>
                </a:solidFill>
                <a:latin typeface="+mn-lt"/>
              </a:rPr>
              <a:t>Czech </a:t>
            </a:r>
            <a:r>
              <a:rPr lang="cs-CZ" sz="2400" b="1" dirty="0" err="1">
                <a:solidFill>
                  <a:srgbClr val="D31140"/>
                </a:solidFill>
                <a:latin typeface="+mn-lt"/>
              </a:rPr>
              <a:t>Labo</a:t>
            </a:r>
            <a:r>
              <a:rPr lang="en-US" sz="2400" b="1" dirty="0">
                <a:solidFill>
                  <a:srgbClr val="D31140"/>
                </a:solidFill>
                <a:latin typeface="+mn-lt"/>
              </a:rPr>
              <a:t>u</a:t>
            </a:r>
            <a:r>
              <a:rPr lang="cs-CZ" sz="2400" b="1" dirty="0">
                <a:solidFill>
                  <a:srgbClr val="D31140"/>
                </a:solidFill>
                <a:latin typeface="+mn-lt"/>
              </a:rPr>
              <a:t>r </a:t>
            </a:r>
            <a:r>
              <a:rPr lang="cs-CZ" sz="2400" b="1" dirty="0" err="1">
                <a:solidFill>
                  <a:srgbClr val="D31140"/>
                </a:solidFill>
                <a:latin typeface="+mn-lt"/>
              </a:rPr>
              <a:t>Code</a:t>
            </a:r>
            <a:endParaRPr lang="cs-CZ" sz="2400" b="1" dirty="0">
              <a:solidFill>
                <a:srgbClr val="D31140"/>
              </a:solidFill>
              <a:latin typeface="+mn-lt"/>
            </a:endParaRPr>
          </a:p>
        </p:txBody>
      </p:sp>
    </p:spTree>
    <p:extLst>
      <p:ext uri="{BB962C8B-B14F-4D97-AF65-F5344CB8AC3E}">
        <p14:creationId xmlns:p14="http://schemas.microsoft.com/office/powerpoint/2010/main" val="288044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a:t>Some</a:t>
            </a:r>
            <a:r>
              <a:rPr lang="de-DE" sz="2400" dirty="0"/>
              <a:t> simple </a:t>
            </a:r>
            <a:r>
              <a:rPr lang="de-DE" sz="2400" dirty="0" err="1"/>
              <a:t>things</a:t>
            </a:r>
            <a:endParaRPr lang="en-US" sz="2400" dirty="0"/>
          </a:p>
        </p:txBody>
      </p:sp>
      <p:sp>
        <p:nvSpPr>
          <p:cNvPr id="3" name="Inhaltsplatzhalter 2"/>
          <p:cNvSpPr>
            <a:spLocks noGrp="1"/>
          </p:cNvSpPr>
          <p:nvPr>
            <p:ph idx="1"/>
          </p:nvPr>
        </p:nvSpPr>
        <p:spPr/>
        <p:txBody>
          <a:bodyPr/>
          <a:lstStyle/>
          <a:p>
            <a:r>
              <a:rPr lang="cs-CZ" sz="1800" dirty="0"/>
              <a:t>P</a:t>
            </a:r>
            <a:r>
              <a:rPr lang="de-DE" sz="1800" dirty="0" err="1"/>
              <a:t>robation</a:t>
            </a:r>
            <a:r>
              <a:rPr lang="de-DE" sz="1800" dirty="0"/>
              <a:t> </a:t>
            </a:r>
            <a:r>
              <a:rPr lang="de-DE" sz="1800" dirty="0" err="1"/>
              <a:t>period</a:t>
            </a:r>
            <a:r>
              <a:rPr lang="de-DE" sz="1800" dirty="0"/>
              <a:t> (3 </a:t>
            </a:r>
            <a:r>
              <a:rPr lang="de-DE" sz="1800" dirty="0" err="1"/>
              <a:t>or</a:t>
            </a:r>
            <a:r>
              <a:rPr lang="de-DE" sz="1800" dirty="0"/>
              <a:t> 6 </a:t>
            </a:r>
            <a:r>
              <a:rPr lang="de-DE" sz="1800" dirty="0" err="1"/>
              <a:t>months</a:t>
            </a:r>
            <a:r>
              <a:rPr lang="de-DE" sz="1800" dirty="0"/>
              <a:t>) </a:t>
            </a:r>
          </a:p>
          <a:p>
            <a:r>
              <a:rPr lang="de-DE" sz="1800" dirty="0"/>
              <a:t>Start </a:t>
            </a:r>
            <a:r>
              <a:rPr lang="de-DE" sz="1800" dirty="0" err="1"/>
              <a:t>with</a:t>
            </a:r>
            <a:r>
              <a:rPr lang="de-DE" sz="1800" dirty="0"/>
              <a:t> limited time </a:t>
            </a:r>
            <a:r>
              <a:rPr lang="de-DE" sz="1800" dirty="0" err="1"/>
              <a:t>contracts</a:t>
            </a:r>
            <a:r>
              <a:rPr lang="de-DE" sz="1800" dirty="0"/>
              <a:t> – </a:t>
            </a:r>
            <a:r>
              <a:rPr lang="de-DE" sz="1800" dirty="0" err="1"/>
              <a:t>can</a:t>
            </a:r>
            <a:r>
              <a:rPr lang="de-DE" sz="1800" dirty="0"/>
              <a:t> </a:t>
            </a:r>
            <a:r>
              <a:rPr lang="de-DE" sz="1800" dirty="0" err="1"/>
              <a:t>be</a:t>
            </a:r>
            <a:r>
              <a:rPr lang="de-DE" sz="1800" dirty="0"/>
              <a:t> </a:t>
            </a:r>
            <a:r>
              <a:rPr lang="de-DE" sz="1800" dirty="0" err="1"/>
              <a:t>repeated</a:t>
            </a:r>
            <a:r>
              <a:rPr lang="de-DE" sz="1800" dirty="0"/>
              <a:t> </a:t>
            </a:r>
            <a:r>
              <a:rPr lang="de-DE" sz="1800" dirty="0" err="1"/>
              <a:t>twice</a:t>
            </a:r>
            <a:r>
              <a:rPr lang="de-DE" sz="1800" dirty="0"/>
              <a:t> (in </a:t>
            </a:r>
            <a:r>
              <a:rPr lang="de-DE" sz="1800" dirty="0" err="1"/>
              <a:t>theory</a:t>
            </a:r>
            <a:r>
              <a:rPr lang="de-DE" sz="1800" dirty="0"/>
              <a:t> </a:t>
            </a:r>
            <a:r>
              <a:rPr lang="de-DE" sz="1800" dirty="0" err="1"/>
              <a:t>up</a:t>
            </a:r>
            <a:r>
              <a:rPr lang="de-DE" sz="1800" dirty="0"/>
              <a:t> </a:t>
            </a:r>
            <a:r>
              <a:rPr lang="de-DE" sz="1800" dirty="0" err="1"/>
              <a:t>to</a:t>
            </a:r>
            <a:r>
              <a:rPr lang="de-DE" sz="1800" dirty="0"/>
              <a:t> </a:t>
            </a:r>
            <a:r>
              <a:rPr lang="de-DE" sz="1800" dirty="0" err="1"/>
              <a:t>nine</a:t>
            </a:r>
            <a:r>
              <a:rPr lang="de-DE" sz="1800" dirty="0"/>
              <a:t> </a:t>
            </a:r>
            <a:r>
              <a:rPr lang="de-DE" sz="1800" dirty="0" err="1"/>
              <a:t>years</a:t>
            </a:r>
            <a:r>
              <a:rPr lang="de-DE" sz="1800" dirty="0"/>
              <a:t>)</a:t>
            </a:r>
          </a:p>
          <a:p>
            <a:r>
              <a:rPr lang="de-DE" sz="1800" dirty="0" err="1"/>
              <a:t>Make</a:t>
            </a:r>
            <a:r>
              <a:rPr lang="de-DE" sz="1800" dirty="0"/>
              <a:t> larger </a:t>
            </a:r>
            <a:r>
              <a:rPr lang="de-DE" sz="1800" dirty="0" err="1"/>
              <a:t>chunk</a:t>
            </a:r>
            <a:r>
              <a:rPr lang="de-DE" sz="1800" dirty="0"/>
              <a:t> </a:t>
            </a:r>
            <a:r>
              <a:rPr lang="de-DE" sz="1800" dirty="0" err="1"/>
              <a:t>of</a:t>
            </a:r>
            <a:r>
              <a:rPr lang="de-DE" sz="1800" dirty="0"/>
              <a:t> </a:t>
            </a:r>
            <a:r>
              <a:rPr lang="de-DE" sz="1800" dirty="0" err="1"/>
              <a:t>salary</a:t>
            </a:r>
            <a:r>
              <a:rPr lang="de-DE" sz="1800" dirty="0"/>
              <a:t> </a:t>
            </a:r>
            <a:r>
              <a:rPr lang="de-DE" sz="1800" dirty="0" err="1"/>
              <a:t>as</a:t>
            </a:r>
            <a:r>
              <a:rPr lang="de-DE" sz="1800" dirty="0"/>
              <a:t> variable</a:t>
            </a:r>
          </a:p>
          <a:p>
            <a:r>
              <a:rPr lang="de-DE" sz="1800" dirty="0" err="1"/>
              <a:t>Possibility</a:t>
            </a:r>
            <a:r>
              <a:rPr lang="de-DE" sz="1800" dirty="0"/>
              <a:t> </a:t>
            </a:r>
            <a:r>
              <a:rPr lang="de-DE" sz="1800" dirty="0" err="1"/>
              <a:t>to</a:t>
            </a:r>
            <a:r>
              <a:rPr lang="de-DE" sz="1800" dirty="0"/>
              <a:t> send </a:t>
            </a:r>
            <a:r>
              <a:rPr lang="de-DE" sz="1800" dirty="0" err="1"/>
              <a:t>employee</a:t>
            </a:r>
            <a:r>
              <a:rPr lang="de-DE" sz="1800" dirty="0"/>
              <a:t> </a:t>
            </a:r>
            <a:r>
              <a:rPr lang="de-DE" sz="1800" dirty="0" err="1"/>
              <a:t>to</a:t>
            </a:r>
            <a:r>
              <a:rPr lang="de-DE" sz="1800" dirty="0"/>
              <a:t> </a:t>
            </a:r>
            <a:r>
              <a:rPr lang="de-DE" sz="1800" dirty="0" err="1"/>
              <a:t>other</a:t>
            </a:r>
            <a:r>
              <a:rPr lang="de-DE" sz="1800" dirty="0"/>
              <a:t> employers (in Czech: </a:t>
            </a:r>
            <a:r>
              <a:rPr lang="en-US" sz="1800" i="1" dirty="0" err="1"/>
              <a:t>dočasné</a:t>
            </a:r>
            <a:r>
              <a:rPr lang="en-US" sz="1800" i="1" dirty="0"/>
              <a:t> </a:t>
            </a:r>
            <a:r>
              <a:rPr lang="en-US" sz="1800" i="1" dirty="0" err="1"/>
              <a:t>přidělení</a:t>
            </a:r>
            <a:r>
              <a:rPr lang="en-US" sz="1800" i="1" dirty="0"/>
              <a:t> </a:t>
            </a:r>
            <a:r>
              <a:rPr lang="en-US" sz="1800" i="1" dirty="0" err="1"/>
              <a:t>mezi</a:t>
            </a:r>
            <a:r>
              <a:rPr lang="en-US" sz="1800" i="1" dirty="0"/>
              <a:t> </a:t>
            </a:r>
            <a:r>
              <a:rPr lang="en-US" sz="1800" i="1" dirty="0" err="1"/>
              <a:t>zaměstnavateli</a:t>
            </a:r>
            <a:r>
              <a:rPr lang="en-US" sz="1800" dirty="0"/>
              <a:t>) </a:t>
            </a:r>
            <a:r>
              <a:rPr lang="de-DE" sz="1800" dirty="0" err="1" smtClean="0"/>
              <a:t>if</a:t>
            </a:r>
            <a:r>
              <a:rPr lang="de-DE" sz="1800" dirty="0" smtClean="0"/>
              <a:t> </a:t>
            </a:r>
            <a:r>
              <a:rPr lang="de-DE" sz="1800" dirty="0"/>
              <a:t>in </a:t>
            </a:r>
            <a:r>
              <a:rPr lang="de-DE" sz="1800" dirty="0" err="1"/>
              <a:t>accordance</a:t>
            </a:r>
            <a:r>
              <a:rPr lang="de-DE" sz="1800" dirty="0"/>
              <a:t> </a:t>
            </a:r>
            <a:r>
              <a:rPr lang="de-DE" sz="1800" dirty="0" err="1"/>
              <a:t>with</a:t>
            </a:r>
            <a:r>
              <a:rPr lang="de-DE" sz="1800" dirty="0"/>
              <a:t> </a:t>
            </a:r>
            <a:r>
              <a:rPr lang="de-DE" sz="1800" dirty="0" err="1"/>
              <a:t>contract</a:t>
            </a:r>
            <a:r>
              <a:rPr lang="de-DE" sz="1800" dirty="0"/>
              <a:t> (</a:t>
            </a:r>
            <a:r>
              <a:rPr lang="de-DE" sz="1800" dirty="0" err="1"/>
              <a:t>description</a:t>
            </a:r>
            <a:r>
              <a:rPr lang="de-DE" sz="1800" dirty="0"/>
              <a:t> </a:t>
            </a:r>
            <a:r>
              <a:rPr lang="de-DE" sz="1800" dirty="0" err="1"/>
              <a:t>of</a:t>
            </a:r>
            <a:r>
              <a:rPr lang="de-DE" sz="1800" dirty="0"/>
              <a:t> </a:t>
            </a:r>
            <a:r>
              <a:rPr lang="de-DE" sz="1800" dirty="0" err="1"/>
              <a:t>work</a:t>
            </a:r>
            <a:r>
              <a:rPr lang="de-DE" sz="1800" dirty="0"/>
              <a:t> </a:t>
            </a:r>
            <a:r>
              <a:rPr lang="de-DE" sz="1800" dirty="0" err="1"/>
              <a:t>and</a:t>
            </a:r>
            <a:r>
              <a:rPr lang="de-DE" sz="1800" dirty="0"/>
              <a:t> </a:t>
            </a:r>
            <a:r>
              <a:rPr lang="de-DE" sz="1800" dirty="0" err="1"/>
              <a:t>place</a:t>
            </a:r>
            <a:r>
              <a:rPr lang="de-DE" sz="1800" dirty="0"/>
              <a:t> </a:t>
            </a:r>
            <a:r>
              <a:rPr lang="de-DE" sz="1800" dirty="0" err="1"/>
              <a:t>of</a:t>
            </a:r>
            <a:r>
              <a:rPr lang="de-DE" sz="1800" dirty="0"/>
              <a:t> </a:t>
            </a:r>
            <a:r>
              <a:rPr lang="de-DE" sz="1800" dirty="0" err="1" smtClean="0"/>
              <a:t>work</a:t>
            </a:r>
            <a:r>
              <a:rPr lang="cs-CZ" sz="1800" dirty="0" smtClean="0"/>
              <a:t>, </a:t>
            </a:r>
            <a:r>
              <a:rPr lang="en-US" sz="1800" dirty="0" smtClean="0"/>
              <a:t>not </a:t>
            </a:r>
            <a:r>
              <a:rPr lang="en-US" sz="1800" dirty="0"/>
              <a:t>earlier than after 6 months from the day of commencement of the employment </a:t>
            </a:r>
            <a:r>
              <a:rPr lang="de-DE" sz="1800" dirty="0" smtClean="0"/>
              <a:t>) </a:t>
            </a:r>
            <a:r>
              <a:rPr lang="de-DE" sz="1800" dirty="0" err="1"/>
              <a:t>and</a:t>
            </a:r>
            <a:r>
              <a:rPr lang="de-DE" sz="1800" dirty="0"/>
              <a:t> </a:t>
            </a:r>
            <a:r>
              <a:rPr lang="de-DE" sz="1800" dirty="0" err="1"/>
              <a:t>employee</a:t>
            </a:r>
            <a:r>
              <a:rPr lang="de-DE" sz="1800" dirty="0"/>
              <a:t> </a:t>
            </a:r>
            <a:r>
              <a:rPr lang="de-DE" sz="1800" dirty="0" err="1"/>
              <a:t>agrees</a:t>
            </a:r>
            <a:r>
              <a:rPr lang="de-DE" sz="1800" dirty="0"/>
              <a:t>. </a:t>
            </a:r>
            <a:r>
              <a:rPr lang="de-DE" sz="1800" dirty="0" err="1"/>
              <a:t>Equal</a:t>
            </a:r>
            <a:r>
              <a:rPr lang="de-DE" sz="1800" dirty="0"/>
              <a:t> Treatment, </a:t>
            </a:r>
            <a:r>
              <a:rPr lang="de-DE" sz="1800" dirty="0" err="1"/>
              <a:t>no</a:t>
            </a:r>
            <a:r>
              <a:rPr lang="de-DE" sz="1800" dirty="0"/>
              <a:t> </a:t>
            </a:r>
            <a:r>
              <a:rPr lang="de-DE" sz="1800" dirty="0" err="1"/>
              <a:t>profit</a:t>
            </a:r>
            <a:r>
              <a:rPr lang="de-DE" sz="1800" dirty="0"/>
              <a:t> </a:t>
            </a:r>
            <a:r>
              <a:rPr lang="de-DE" sz="1800" dirty="0" err="1"/>
              <a:t>to</a:t>
            </a:r>
            <a:r>
              <a:rPr lang="de-DE" sz="1800" dirty="0"/>
              <a:t> </a:t>
            </a:r>
            <a:r>
              <a:rPr lang="de-DE" sz="1800" dirty="0" err="1"/>
              <a:t>be</a:t>
            </a:r>
            <a:r>
              <a:rPr lang="de-DE" sz="1800" dirty="0"/>
              <a:t> </a:t>
            </a:r>
            <a:r>
              <a:rPr lang="de-DE" sz="1800" dirty="0" err="1"/>
              <a:t>gained</a:t>
            </a:r>
            <a:r>
              <a:rPr lang="de-DE" sz="1800" dirty="0"/>
              <a:t>. But </a:t>
            </a:r>
            <a:r>
              <a:rPr lang="de-DE" sz="1800" dirty="0" err="1"/>
              <a:t>no</a:t>
            </a:r>
            <a:r>
              <a:rPr lang="de-DE" sz="1800" dirty="0"/>
              <a:t> </a:t>
            </a:r>
            <a:r>
              <a:rPr lang="de-DE" sz="1800" dirty="0" err="1"/>
              <a:t>license</a:t>
            </a:r>
            <a:r>
              <a:rPr lang="de-DE" sz="1800" dirty="0"/>
              <a:t> </a:t>
            </a:r>
            <a:r>
              <a:rPr lang="de-DE" sz="1800" dirty="0" err="1" smtClean="0"/>
              <a:t>necessary</a:t>
            </a:r>
            <a:r>
              <a:rPr lang="cs-CZ" sz="1800" dirty="0" smtClean="0"/>
              <a:t>. </a:t>
            </a:r>
            <a:endParaRPr lang="de-DE" sz="1800" dirty="0"/>
          </a:p>
          <a:p>
            <a:r>
              <a:rPr lang="de-DE" sz="1800" dirty="0" err="1"/>
              <a:t>Employing</a:t>
            </a:r>
            <a:r>
              <a:rPr lang="de-DE" sz="1800" dirty="0"/>
              <a:t> </a:t>
            </a:r>
            <a:r>
              <a:rPr lang="de-DE" sz="1800" dirty="0" err="1"/>
              <a:t>part-timers</a:t>
            </a:r>
            <a:r>
              <a:rPr lang="de-DE" sz="1800" dirty="0"/>
              <a:t> (</a:t>
            </a:r>
            <a:r>
              <a:rPr lang="de-DE" sz="1800" dirty="0" err="1"/>
              <a:t>up</a:t>
            </a:r>
            <a:r>
              <a:rPr lang="de-DE" sz="1800" dirty="0"/>
              <a:t> </a:t>
            </a:r>
            <a:r>
              <a:rPr lang="de-DE" sz="1800" dirty="0" err="1"/>
              <a:t>to</a:t>
            </a:r>
            <a:r>
              <a:rPr lang="de-DE" sz="1800" dirty="0"/>
              <a:t> 50%) </a:t>
            </a:r>
            <a:r>
              <a:rPr lang="de-DE" sz="1800" dirty="0" err="1"/>
              <a:t>under</a:t>
            </a:r>
            <a:r>
              <a:rPr lang="de-DE" sz="1800" dirty="0"/>
              <a:t> </a:t>
            </a:r>
            <a:r>
              <a:rPr lang="de-DE" sz="1800" dirty="0" err="1"/>
              <a:t>agreement</a:t>
            </a:r>
            <a:r>
              <a:rPr lang="de-DE" sz="1800" dirty="0"/>
              <a:t> on </a:t>
            </a:r>
            <a:r>
              <a:rPr lang="de-DE" sz="1800" dirty="0" err="1"/>
              <a:t>work</a:t>
            </a:r>
            <a:r>
              <a:rPr lang="de-DE" sz="1800" dirty="0"/>
              <a:t> </a:t>
            </a:r>
            <a:r>
              <a:rPr lang="de-DE" sz="1800" dirty="0" err="1"/>
              <a:t>activity</a:t>
            </a:r>
            <a:r>
              <a:rPr lang="de-DE" sz="1800" dirty="0"/>
              <a:t> (in Czech: </a:t>
            </a:r>
            <a:r>
              <a:rPr lang="en-US" sz="1800" i="1" dirty="0" err="1"/>
              <a:t>Dohoda</a:t>
            </a:r>
            <a:r>
              <a:rPr lang="en-US" sz="1800" i="1" dirty="0"/>
              <a:t> o </a:t>
            </a:r>
            <a:r>
              <a:rPr lang="en-US" sz="1800" i="1" dirty="0" err="1"/>
              <a:t>pracovní</a:t>
            </a:r>
            <a:r>
              <a:rPr lang="en-US" sz="1800" i="1" dirty="0"/>
              <a:t> </a:t>
            </a:r>
            <a:r>
              <a:rPr lang="en-US" sz="1800" i="1" dirty="0" err="1" smtClean="0"/>
              <a:t>činnosti</a:t>
            </a:r>
            <a:r>
              <a:rPr lang="cs-CZ" sz="1800" i="1" dirty="0" smtClean="0"/>
              <a:t>,</a:t>
            </a:r>
            <a:r>
              <a:rPr lang="en-US" sz="1800" i="1" dirty="0" smtClean="0"/>
              <a:t> </a:t>
            </a:r>
            <a:r>
              <a:rPr lang="en-US" sz="1800" i="1" dirty="0"/>
              <a:t>DPČ</a:t>
            </a:r>
            <a:r>
              <a:rPr lang="en-US" sz="1800" dirty="0"/>
              <a:t>). Advantages among others only 2 weeks notice period, no severance payment</a:t>
            </a:r>
          </a:p>
        </p:txBody>
      </p:sp>
      <p:sp>
        <p:nvSpPr>
          <p:cNvPr id="4" name="Foliennummernplatzhalter 3"/>
          <p:cNvSpPr>
            <a:spLocks noGrp="1"/>
          </p:cNvSpPr>
          <p:nvPr>
            <p:ph type="sldNum" sz="quarter" idx="11"/>
          </p:nvPr>
        </p:nvSpPr>
        <p:spPr/>
        <p:txBody>
          <a:bodyPr/>
          <a:lstStyle/>
          <a:p>
            <a:pPr>
              <a:defRPr/>
            </a:pPr>
            <a:fld id="{A648BF16-D0BE-4761-B583-EA61694EB10F}" type="slidenum">
              <a:rPr lang="en-US" smtClean="0"/>
              <a:pPr>
                <a:defRPr/>
              </a:pPr>
              <a:t>10</a:t>
            </a:fld>
            <a:endParaRPr lang="en-US"/>
          </a:p>
        </p:txBody>
      </p:sp>
    </p:spTree>
    <p:extLst>
      <p:ext uri="{BB962C8B-B14F-4D97-AF65-F5344CB8AC3E}">
        <p14:creationId xmlns:p14="http://schemas.microsoft.com/office/powerpoint/2010/main" val="693738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Kurzarbeit</a:t>
            </a:r>
            <a:endParaRPr lang="en-US" sz="2400" dirty="0"/>
          </a:p>
        </p:txBody>
      </p:sp>
      <p:sp>
        <p:nvSpPr>
          <p:cNvPr id="3" name="Inhaltsplatzhalter 2"/>
          <p:cNvSpPr>
            <a:spLocks noGrp="1"/>
          </p:cNvSpPr>
          <p:nvPr>
            <p:ph idx="1"/>
          </p:nvPr>
        </p:nvSpPr>
        <p:spPr/>
        <p:txBody>
          <a:bodyPr/>
          <a:lstStyle/>
          <a:p>
            <a:pPr marL="0" indent="0">
              <a:buNone/>
            </a:pPr>
            <a:r>
              <a:rPr lang="de-DE" sz="1800" b="1" dirty="0"/>
              <a:t>Partial </a:t>
            </a:r>
            <a:r>
              <a:rPr lang="de-DE" sz="1800" b="1" dirty="0" err="1"/>
              <a:t>unemployment</a:t>
            </a:r>
            <a:r>
              <a:rPr lang="de-DE" sz="1800" b="1" dirty="0"/>
              <a:t> </a:t>
            </a:r>
            <a:r>
              <a:rPr lang="de-DE" sz="1800" dirty="0"/>
              <a:t>(in Czech: </a:t>
            </a:r>
            <a:r>
              <a:rPr lang="cs-CZ" sz="1800" i="1" dirty="0"/>
              <a:t>č</a:t>
            </a:r>
            <a:r>
              <a:rPr lang="en-US" sz="1800" i="1" dirty="0" err="1"/>
              <a:t>ástečná</a:t>
            </a:r>
            <a:r>
              <a:rPr lang="en-US" sz="1800" i="1" dirty="0"/>
              <a:t> </a:t>
            </a:r>
            <a:r>
              <a:rPr lang="en-US" sz="1800" i="1" dirty="0" err="1"/>
              <a:t>nezaměstnanost</a:t>
            </a:r>
            <a:r>
              <a:rPr lang="en-US" sz="1800" i="1" dirty="0" smtClean="0"/>
              <a:t>)</a:t>
            </a:r>
            <a:endParaRPr lang="cs-CZ" sz="1800" i="1" dirty="0" smtClean="0"/>
          </a:p>
          <a:p>
            <a:r>
              <a:rPr lang="en-US" sz="1800" i="1" dirty="0"/>
              <a:t>if the employer is unable to assign work to the employee within the scope of the weekly working hours on the grounds of temporary limitation of sales of products of the employer or limitation of demand for services provided by the employer </a:t>
            </a:r>
            <a:endParaRPr lang="cs-CZ" sz="1800" i="1" dirty="0" smtClean="0"/>
          </a:p>
          <a:p>
            <a:r>
              <a:rPr lang="cs-CZ" sz="1800" i="1" dirty="0" err="1" smtClean="0"/>
              <a:t>salary</a:t>
            </a:r>
            <a:r>
              <a:rPr lang="cs-CZ" sz="1800" i="1" dirty="0" smtClean="0"/>
              <a:t> c</a:t>
            </a:r>
            <a:r>
              <a:rPr lang="en-US" sz="1800" i="1" dirty="0" err="1" smtClean="0"/>
              <a:t>ompensation</a:t>
            </a:r>
            <a:r>
              <a:rPr lang="en-US" sz="1800" i="1" dirty="0" smtClean="0"/>
              <a:t> must </a:t>
            </a:r>
            <a:r>
              <a:rPr lang="en-US" sz="1800" i="1" dirty="0"/>
              <a:t>not be less than 60 per cent of the average earnings; </a:t>
            </a:r>
            <a:endParaRPr lang="cs-CZ" sz="1800" i="1" dirty="0" smtClean="0"/>
          </a:p>
          <a:p>
            <a:r>
              <a:rPr lang="cs-CZ" sz="1800" i="1" dirty="0" err="1" smtClean="0"/>
              <a:t>agreement</a:t>
            </a:r>
            <a:r>
              <a:rPr lang="cs-CZ" sz="1800" i="1" dirty="0" smtClean="0"/>
              <a:t> </a:t>
            </a:r>
            <a:r>
              <a:rPr lang="cs-CZ" sz="1800" i="1" dirty="0" err="1" smtClean="0"/>
              <a:t>with</a:t>
            </a:r>
            <a:r>
              <a:rPr lang="cs-CZ" sz="1800" i="1" dirty="0" smtClean="0"/>
              <a:t> </a:t>
            </a:r>
            <a:r>
              <a:rPr lang="cs-CZ" sz="1800" i="1" dirty="0" err="1" smtClean="0"/>
              <a:t>trade</a:t>
            </a:r>
            <a:r>
              <a:rPr lang="cs-CZ" sz="1800" i="1" dirty="0" smtClean="0"/>
              <a:t> </a:t>
            </a:r>
            <a:r>
              <a:rPr lang="cs-CZ" sz="1800" i="1" dirty="0" err="1" smtClean="0"/>
              <a:t>unions</a:t>
            </a:r>
            <a:r>
              <a:rPr lang="cs-CZ" sz="1800" i="1" dirty="0" smtClean="0"/>
              <a:t> x </a:t>
            </a:r>
            <a:r>
              <a:rPr lang="en-US" sz="1800" i="1" dirty="0" smtClean="0"/>
              <a:t>if </a:t>
            </a:r>
            <a:r>
              <a:rPr lang="en-US" sz="1800" i="1" dirty="0"/>
              <a:t>there is no trade union at the employer, such agreement may be replaced with an internal regulation.</a:t>
            </a:r>
            <a:endParaRPr lang="cs-CZ" sz="1800" i="1" dirty="0"/>
          </a:p>
          <a:p>
            <a:endParaRPr lang="en-US" sz="1800" i="1" dirty="0"/>
          </a:p>
          <a:p>
            <a:pPr marL="0" indent="0">
              <a:buNone/>
            </a:pPr>
            <a:endParaRPr lang="de-DE" sz="1800" dirty="0"/>
          </a:p>
          <a:p>
            <a:r>
              <a:rPr lang="de-DE" sz="1800" dirty="0" err="1"/>
              <a:t>Following</a:t>
            </a:r>
            <a:r>
              <a:rPr lang="de-DE" sz="1800" dirty="0"/>
              <a:t> Antivirus (</a:t>
            </a:r>
            <a:r>
              <a:rPr lang="de-DE" sz="1800" dirty="0" err="1"/>
              <a:t>extended</a:t>
            </a:r>
            <a:r>
              <a:rPr lang="de-DE" sz="1800" dirty="0"/>
              <a:t> </a:t>
            </a:r>
            <a:r>
              <a:rPr lang="de-DE" sz="1800" dirty="0" err="1"/>
              <a:t>until</a:t>
            </a:r>
            <a:r>
              <a:rPr lang="de-DE" sz="1800" dirty="0"/>
              <a:t> 31 </a:t>
            </a:r>
            <a:r>
              <a:rPr lang="de-DE" sz="1800" dirty="0" err="1"/>
              <a:t>December</a:t>
            </a:r>
            <a:r>
              <a:rPr lang="de-DE" sz="1800" dirty="0"/>
              <a:t> 2020): </a:t>
            </a:r>
            <a:r>
              <a:rPr lang="de-DE" sz="1800" dirty="0" err="1"/>
              <a:t>starting</a:t>
            </a:r>
            <a:r>
              <a:rPr lang="de-DE" sz="1800" dirty="0"/>
              <a:t> </a:t>
            </a:r>
            <a:r>
              <a:rPr lang="de-DE" sz="1800" dirty="0" err="1"/>
              <a:t>probably</a:t>
            </a:r>
            <a:r>
              <a:rPr lang="de-DE" sz="1800" dirty="0"/>
              <a:t> 2021 </a:t>
            </a:r>
            <a:r>
              <a:rPr lang="de-DE" sz="1800" dirty="0" err="1"/>
              <a:t>as</a:t>
            </a:r>
            <a:r>
              <a:rPr lang="de-DE" sz="1800" dirty="0"/>
              <a:t> </a:t>
            </a:r>
            <a:r>
              <a:rPr lang="de-DE" sz="1800" dirty="0" err="1"/>
              <a:t>proposed</a:t>
            </a:r>
            <a:r>
              <a:rPr lang="de-DE" sz="1800" dirty="0"/>
              <a:t> </a:t>
            </a:r>
            <a:r>
              <a:rPr lang="de-DE" sz="1800" dirty="0" err="1"/>
              <a:t>by</a:t>
            </a:r>
            <a:r>
              <a:rPr lang="de-DE" sz="1800" dirty="0"/>
              <a:t> </a:t>
            </a:r>
            <a:r>
              <a:rPr lang="de-DE" sz="1800" dirty="0" err="1"/>
              <a:t>government</a:t>
            </a:r>
            <a:endParaRPr lang="en-US" sz="1800" dirty="0"/>
          </a:p>
        </p:txBody>
      </p:sp>
      <p:sp>
        <p:nvSpPr>
          <p:cNvPr id="4" name="Foliennummernplatzhalter 3"/>
          <p:cNvSpPr>
            <a:spLocks noGrp="1"/>
          </p:cNvSpPr>
          <p:nvPr>
            <p:ph type="sldNum" sz="quarter" idx="11"/>
          </p:nvPr>
        </p:nvSpPr>
        <p:spPr/>
        <p:txBody>
          <a:bodyPr/>
          <a:lstStyle/>
          <a:p>
            <a:pPr>
              <a:defRPr/>
            </a:pPr>
            <a:fld id="{A648BF16-D0BE-4761-B583-EA61694EB10F}" type="slidenum">
              <a:rPr lang="en-US" smtClean="0"/>
              <a:pPr>
                <a:defRPr/>
              </a:pPr>
              <a:t>11</a:t>
            </a:fld>
            <a:endParaRPr lang="en-US"/>
          </a:p>
        </p:txBody>
      </p:sp>
    </p:spTree>
    <p:extLst>
      <p:ext uri="{BB962C8B-B14F-4D97-AF65-F5344CB8AC3E}">
        <p14:creationId xmlns:p14="http://schemas.microsoft.com/office/powerpoint/2010/main" val="95930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8D6F1EC-1EE7-4140-BA52-98B86F17F7F5}"/>
              </a:ext>
            </a:extLst>
          </p:cNvPr>
          <p:cNvSpPr>
            <a:spLocks noGrp="1"/>
          </p:cNvSpPr>
          <p:nvPr>
            <p:ph type="title"/>
          </p:nvPr>
        </p:nvSpPr>
        <p:spPr/>
        <p:txBody>
          <a:bodyPr/>
          <a:lstStyle/>
          <a:p>
            <a:r>
              <a:rPr lang="cs-CZ" sz="2400" dirty="0" err="1"/>
              <a:t>Employment</a:t>
            </a:r>
            <a:r>
              <a:rPr lang="cs-CZ" sz="2400" dirty="0"/>
              <a:t> </a:t>
            </a:r>
            <a:r>
              <a:rPr lang="cs-CZ" sz="2400" dirty="0" err="1"/>
              <a:t>agencies</a:t>
            </a:r>
            <a:r>
              <a:rPr lang="de-DE" sz="2400" dirty="0"/>
              <a:t> </a:t>
            </a:r>
            <a:r>
              <a:rPr lang="de-DE" sz="1800" dirty="0"/>
              <a:t>(in Czech: </a:t>
            </a:r>
            <a:r>
              <a:rPr lang="de-DE" sz="1800" i="1" dirty="0" err="1" smtClean="0"/>
              <a:t>agentur</a:t>
            </a:r>
            <a:r>
              <a:rPr lang="cs-CZ" sz="1800" i="1" dirty="0" smtClean="0"/>
              <a:t>y</a:t>
            </a:r>
            <a:r>
              <a:rPr lang="de-DE" sz="1800" i="1" dirty="0" smtClean="0"/>
              <a:t> </a:t>
            </a:r>
            <a:r>
              <a:rPr lang="de-DE" sz="1800" i="1" dirty="0" err="1"/>
              <a:t>práce</a:t>
            </a:r>
            <a:r>
              <a:rPr lang="de-DE" sz="1800" dirty="0"/>
              <a:t>)</a:t>
            </a:r>
            <a:endParaRPr lang="cs-CZ" sz="2400" dirty="0"/>
          </a:p>
        </p:txBody>
      </p:sp>
      <p:sp>
        <p:nvSpPr>
          <p:cNvPr id="3" name="Zástupný obsah 2">
            <a:extLst>
              <a:ext uri="{FF2B5EF4-FFF2-40B4-BE49-F238E27FC236}">
                <a16:creationId xmlns:a16="http://schemas.microsoft.com/office/drawing/2014/main" xmlns="" id="{EEE36B4B-E4EF-4EFA-BE5C-8FB07F430176}"/>
              </a:ext>
            </a:extLst>
          </p:cNvPr>
          <p:cNvSpPr>
            <a:spLocks noGrp="1"/>
          </p:cNvSpPr>
          <p:nvPr>
            <p:ph idx="1"/>
          </p:nvPr>
        </p:nvSpPr>
        <p:spPr/>
        <p:txBody>
          <a:bodyPr/>
          <a:lstStyle/>
          <a:p>
            <a:r>
              <a:rPr lang="cs-CZ" sz="1800" dirty="0" err="1"/>
              <a:t>Remuneration</a:t>
            </a:r>
            <a:r>
              <a:rPr lang="cs-CZ" sz="1800" dirty="0"/>
              <a:t> </a:t>
            </a:r>
            <a:r>
              <a:rPr lang="cs-CZ" sz="1800" dirty="0" err="1"/>
              <a:t>payment</a:t>
            </a:r>
            <a:r>
              <a:rPr lang="cs-CZ" sz="1800" dirty="0"/>
              <a:t> </a:t>
            </a:r>
            <a:r>
              <a:rPr lang="cs-CZ" sz="1800" dirty="0" err="1"/>
              <a:t>for</a:t>
            </a:r>
            <a:r>
              <a:rPr lang="cs-CZ" sz="1800" dirty="0"/>
              <a:t> </a:t>
            </a:r>
            <a:r>
              <a:rPr lang="cs-CZ" sz="1800" dirty="0" err="1"/>
              <a:t>the</a:t>
            </a:r>
            <a:r>
              <a:rPr lang="cs-CZ" sz="1800" dirty="0"/>
              <a:t> </a:t>
            </a:r>
            <a:r>
              <a:rPr lang="cs-CZ" sz="1800" dirty="0" err="1"/>
              <a:t>agenc</a:t>
            </a:r>
            <a:r>
              <a:rPr lang="en-GB" sz="1800" dirty="0"/>
              <a:t>y</a:t>
            </a:r>
            <a:r>
              <a:rPr lang="cs-CZ" sz="1800" dirty="0"/>
              <a:t> </a:t>
            </a:r>
            <a:r>
              <a:rPr lang="cs-CZ" sz="1800" dirty="0" err="1"/>
              <a:t>is</a:t>
            </a:r>
            <a:r>
              <a:rPr lang="cs-CZ" sz="1800" dirty="0"/>
              <a:t> not </a:t>
            </a:r>
            <a:r>
              <a:rPr lang="en-GB" sz="1800" dirty="0"/>
              <a:t>the </a:t>
            </a:r>
            <a:r>
              <a:rPr lang="cs-CZ" sz="1800" dirty="0" err="1"/>
              <a:t>employee</a:t>
            </a:r>
            <a:r>
              <a:rPr lang="en-GB" sz="1800" dirty="0"/>
              <a:t>’</a:t>
            </a:r>
            <a:r>
              <a:rPr lang="cs-CZ" sz="1800" dirty="0"/>
              <a:t>s </a:t>
            </a:r>
            <a:r>
              <a:rPr lang="cs-CZ" sz="1800" dirty="0" err="1"/>
              <a:t>salary</a:t>
            </a:r>
            <a:r>
              <a:rPr lang="de-DE" sz="1800" dirty="0"/>
              <a:t> (</a:t>
            </a:r>
            <a:r>
              <a:rPr lang="de-DE" sz="1800" dirty="0" err="1"/>
              <a:t>cost</a:t>
            </a:r>
            <a:r>
              <a:rPr lang="de-DE" sz="1800" dirty="0"/>
              <a:t> </a:t>
            </a:r>
            <a:r>
              <a:rPr lang="de-DE" sz="1800" dirty="0" err="1"/>
              <a:t>of</a:t>
            </a:r>
            <a:r>
              <a:rPr lang="de-DE" sz="1800" dirty="0"/>
              <a:t> </a:t>
            </a:r>
            <a:r>
              <a:rPr lang="de-DE" sz="1800" dirty="0" err="1"/>
              <a:t>labour</a:t>
            </a:r>
            <a:r>
              <a:rPr lang="de-DE" sz="1800" dirty="0"/>
              <a:t> </a:t>
            </a:r>
            <a:r>
              <a:rPr lang="de-DE" sz="1800" dirty="0" err="1"/>
              <a:t>increases</a:t>
            </a:r>
            <a:r>
              <a:rPr lang="de-DE" sz="1800" dirty="0"/>
              <a:t>)</a:t>
            </a:r>
            <a:endParaRPr lang="cs-CZ" sz="1800" dirty="0"/>
          </a:p>
          <a:p>
            <a:r>
              <a:rPr lang="cs-CZ" sz="1800" dirty="0" err="1"/>
              <a:t>Be</a:t>
            </a:r>
            <a:r>
              <a:rPr lang="cs-CZ" sz="1800" dirty="0"/>
              <a:t> </a:t>
            </a:r>
            <a:r>
              <a:rPr lang="cs-CZ" sz="1800" dirty="0" err="1"/>
              <a:t>careful</a:t>
            </a:r>
            <a:r>
              <a:rPr lang="cs-CZ" sz="1800" dirty="0"/>
              <a:t>:</a:t>
            </a:r>
          </a:p>
          <a:p>
            <a:pPr lvl="1"/>
            <a:r>
              <a:rPr lang="cs-CZ" sz="1600" dirty="0" err="1"/>
              <a:t>What</a:t>
            </a:r>
            <a:r>
              <a:rPr lang="cs-CZ" sz="1600" dirty="0"/>
              <a:t> </a:t>
            </a:r>
            <a:r>
              <a:rPr lang="cs-CZ" sz="1600" dirty="0" err="1"/>
              <a:t>you</a:t>
            </a:r>
            <a:r>
              <a:rPr lang="cs-CZ" sz="1600" dirty="0"/>
              <a:t> </a:t>
            </a:r>
            <a:r>
              <a:rPr lang="cs-CZ" sz="1600" dirty="0" err="1"/>
              <a:t>pay</a:t>
            </a:r>
            <a:r>
              <a:rPr lang="cs-CZ" sz="1600" dirty="0"/>
              <a:t> </a:t>
            </a:r>
            <a:r>
              <a:rPr lang="cs-CZ" sz="1600" dirty="0" err="1"/>
              <a:t>for</a:t>
            </a:r>
            <a:r>
              <a:rPr lang="cs-CZ" sz="1600" dirty="0"/>
              <a:t>! </a:t>
            </a:r>
          </a:p>
          <a:p>
            <a:pPr marL="457200" lvl="1" indent="0">
              <a:buNone/>
            </a:pPr>
            <a:r>
              <a:rPr lang="cs-CZ" sz="1600" dirty="0"/>
              <a:t>     Best </a:t>
            </a:r>
            <a:r>
              <a:rPr lang="cs-CZ" sz="1600" dirty="0" err="1"/>
              <a:t>solution</a:t>
            </a:r>
            <a:r>
              <a:rPr lang="cs-CZ" sz="1600" dirty="0"/>
              <a:t>: user </a:t>
            </a:r>
            <a:r>
              <a:rPr lang="cs-CZ" sz="1600" dirty="0" err="1"/>
              <a:t>pays</a:t>
            </a:r>
            <a:r>
              <a:rPr lang="cs-CZ" sz="1600" dirty="0"/>
              <a:t> </a:t>
            </a:r>
            <a:r>
              <a:rPr lang="cs-CZ" sz="1600" dirty="0" err="1"/>
              <a:t>only</a:t>
            </a:r>
            <a:r>
              <a:rPr lang="cs-CZ" sz="1600" dirty="0"/>
              <a:t> </a:t>
            </a:r>
            <a:r>
              <a:rPr lang="cs-CZ" sz="1600" dirty="0" err="1"/>
              <a:t>for</a:t>
            </a:r>
            <a:r>
              <a:rPr lang="cs-CZ" sz="1600" dirty="0"/>
              <a:t> </a:t>
            </a:r>
            <a:r>
              <a:rPr lang="cs-CZ" sz="1600" dirty="0" err="1"/>
              <a:t>work</a:t>
            </a:r>
            <a:r>
              <a:rPr lang="en-GB" sz="1600" dirty="0"/>
              <a:t> performed</a:t>
            </a:r>
            <a:endParaRPr lang="cs-CZ" sz="1600" dirty="0"/>
          </a:p>
          <a:p>
            <a:pPr lvl="1"/>
            <a:r>
              <a:rPr lang="en-GB" sz="1600" dirty="0"/>
              <a:t>About </a:t>
            </a:r>
            <a:r>
              <a:rPr lang="cs-CZ" sz="1600" dirty="0" err="1"/>
              <a:t>termination</a:t>
            </a:r>
            <a:r>
              <a:rPr lang="cs-CZ" sz="1600" dirty="0"/>
              <a:t> </a:t>
            </a:r>
            <a:r>
              <a:rPr lang="cs-CZ" sz="1600" dirty="0" err="1"/>
              <a:t>reasons</a:t>
            </a:r>
            <a:r>
              <a:rPr lang="cs-CZ" sz="1600" dirty="0"/>
              <a:t>! It </a:t>
            </a:r>
            <a:r>
              <a:rPr lang="cs-CZ" sz="1600" dirty="0" err="1"/>
              <a:t>is</a:t>
            </a:r>
            <a:r>
              <a:rPr lang="cs-CZ" sz="1600" dirty="0"/>
              <a:t> </a:t>
            </a:r>
            <a:r>
              <a:rPr lang="en-GB" sz="1600" dirty="0"/>
              <a:t>not to </a:t>
            </a:r>
            <a:r>
              <a:rPr lang="cs-CZ" sz="1600" dirty="0" err="1"/>
              <a:t>the</a:t>
            </a:r>
            <a:r>
              <a:rPr lang="cs-CZ" sz="1600" dirty="0"/>
              <a:t> user</a:t>
            </a:r>
            <a:r>
              <a:rPr lang="en-GB" sz="1600" dirty="0"/>
              <a:t>’s advantage</a:t>
            </a:r>
            <a:r>
              <a:rPr lang="cs-CZ" sz="1600" dirty="0"/>
              <a:t> </a:t>
            </a:r>
            <a:r>
              <a:rPr lang="cs-CZ" sz="1600" dirty="0" err="1"/>
              <a:t>if</a:t>
            </a:r>
            <a:r>
              <a:rPr lang="cs-CZ" sz="1600" dirty="0"/>
              <a:t> </a:t>
            </a:r>
            <a:r>
              <a:rPr lang="cs-CZ" sz="1600" dirty="0" err="1"/>
              <a:t>they</a:t>
            </a:r>
            <a:r>
              <a:rPr lang="cs-CZ" sz="1600" dirty="0"/>
              <a:t> are limited </a:t>
            </a:r>
            <a:r>
              <a:rPr lang="cs-CZ" sz="1600" dirty="0" err="1"/>
              <a:t>only</a:t>
            </a:r>
            <a:r>
              <a:rPr lang="cs-CZ" sz="1600" dirty="0"/>
              <a:t> to </a:t>
            </a:r>
            <a:r>
              <a:rPr lang="en-GB" sz="1600" dirty="0"/>
              <a:t>the </a:t>
            </a:r>
            <a:r>
              <a:rPr lang="cs-CZ" sz="1600" dirty="0" err="1"/>
              <a:t>termination</a:t>
            </a:r>
            <a:r>
              <a:rPr lang="cs-CZ" sz="1600" dirty="0"/>
              <a:t> </a:t>
            </a:r>
            <a:r>
              <a:rPr lang="cs-CZ" sz="1600" dirty="0" err="1"/>
              <a:t>reasons</a:t>
            </a:r>
            <a:r>
              <a:rPr lang="cs-CZ" sz="1600" dirty="0"/>
              <a:t> </a:t>
            </a:r>
            <a:r>
              <a:rPr lang="en-GB" sz="1600" dirty="0"/>
              <a:t>in </a:t>
            </a:r>
            <a:r>
              <a:rPr lang="cs-CZ" sz="1600" dirty="0" err="1"/>
              <a:t>Section</a:t>
            </a:r>
            <a:r>
              <a:rPr lang="cs-CZ" sz="1600" dirty="0"/>
              <a:t> 52 </a:t>
            </a:r>
            <a:r>
              <a:rPr lang="en-GB" sz="1600" dirty="0"/>
              <a:t>of the </a:t>
            </a:r>
            <a:r>
              <a:rPr lang="cs-CZ" sz="1600" dirty="0"/>
              <a:t>Czech </a:t>
            </a:r>
            <a:r>
              <a:rPr lang="cs-CZ" sz="1600" dirty="0" err="1"/>
              <a:t>Labor</a:t>
            </a:r>
            <a:r>
              <a:rPr lang="cs-CZ" sz="1600" dirty="0"/>
              <a:t> </a:t>
            </a:r>
            <a:r>
              <a:rPr lang="cs-CZ" sz="1600" dirty="0" err="1"/>
              <a:t>Code</a:t>
            </a:r>
            <a:r>
              <a:rPr lang="cs-CZ" sz="1600" dirty="0"/>
              <a:t> </a:t>
            </a:r>
          </a:p>
          <a:p>
            <a:pPr marL="0" indent="0">
              <a:buNone/>
            </a:pPr>
            <a:endParaRPr lang="cs-CZ" sz="2000" dirty="0"/>
          </a:p>
          <a:p>
            <a:r>
              <a:rPr lang="cs-CZ" sz="1800" dirty="0" err="1"/>
              <a:t>Always</a:t>
            </a:r>
            <a:r>
              <a:rPr lang="cs-CZ" sz="1800" dirty="0"/>
              <a:t> </a:t>
            </a:r>
            <a:r>
              <a:rPr lang="cs-CZ" sz="1800" dirty="0" err="1"/>
              <a:t>check</a:t>
            </a:r>
            <a:r>
              <a:rPr lang="cs-CZ" sz="1800" dirty="0"/>
              <a:t> </a:t>
            </a:r>
            <a:r>
              <a:rPr lang="en-GB" sz="1800" dirty="0"/>
              <a:t>the </a:t>
            </a:r>
            <a:r>
              <a:rPr lang="cs-CZ" sz="1800" dirty="0" err="1"/>
              <a:t>agency</a:t>
            </a:r>
            <a:r>
              <a:rPr lang="en-GB" sz="1800" dirty="0"/>
              <a:t>’</a:t>
            </a:r>
            <a:r>
              <a:rPr lang="cs-CZ" sz="1800" dirty="0"/>
              <a:t>s </a:t>
            </a:r>
            <a:r>
              <a:rPr lang="cs-CZ" sz="1800" dirty="0" err="1"/>
              <a:t>license</a:t>
            </a:r>
            <a:r>
              <a:rPr lang="cs-CZ" sz="1800" dirty="0"/>
              <a:t>! </a:t>
            </a:r>
          </a:p>
          <a:p>
            <a:pPr lvl="1"/>
            <a:r>
              <a:rPr lang="cs-CZ" sz="1600" dirty="0">
                <a:hlinkClick r:id="rId2"/>
              </a:rPr>
              <a:t>https://www.uradprace.cz/web/cz/agentury-prace</a:t>
            </a:r>
            <a:endParaRPr lang="cs-CZ" sz="1600" dirty="0"/>
          </a:p>
          <a:p>
            <a:pPr lvl="1"/>
            <a:r>
              <a:rPr lang="cs-CZ" sz="1600" dirty="0" err="1"/>
              <a:t>Check</a:t>
            </a:r>
            <a:r>
              <a:rPr lang="cs-CZ" sz="1600" dirty="0"/>
              <a:t> </a:t>
            </a:r>
            <a:r>
              <a:rPr lang="cs-CZ" sz="1600" dirty="0" err="1"/>
              <a:t>details</a:t>
            </a:r>
            <a:r>
              <a:rPr lang="cs-CZ" sz="1600" dirty="0"/>
              <a:t> in </a:t>
            </a:r>
            <a:r>
              <a:rPr lang="cs-CZ" sz="1600" dirty="0" err="1"/>
              <a:t>the</a:t>
            </a:r>
            <a:r>
              <a:rPr lang="cs-CZ" sz="1600" dirty="0"/>
              <a:t> </a:t>
            </a:r>
            <a:r>
              <a:rPr lang="cs-CZ" sz="1600" dirty="0" err="1"/>
              <a:t>license</a:t>
            </a:r>
            <a:r>
              <a:rPr lang="cs-CZ" sz="1600" dirty="0"/>
              <a:t> </a:t>
            </a:r>
            <a:r>
              <a:rPr lang="en-GB" sz="1600" dirty="0"/>
              <a:t>as well</a:t>
            </a:r>
            <a:endParaRPr lang="cs-CZ" sz="1600" dirty="0"/>
          </a:p>
          <a:p>
            <a:pPr marL="457200" lvl="1" indent="0">
              <a:buNone/>
            </a:pPr>
            <a:r>
              <a:rPr lang="cs-CZ" sz="1600" dirty="0"/>
              <a:t>     (</a:t>
            </a:r>
            <a:r>
              <a:rPr lang="en-GB" sz="1600" dirty="0"/>
              <a:t>such as </a:t>
            </a:r>
            <a:r>
              <a:rPr lang="cs-CZ" sz="1600" dirty="0" err="1"/>
              <a:t>types</a:t>
            </a:r>
            <a:r>
              <a:rPr lang="cs-CZ" sz="1600" dirty="0"/>
              <a:t> </a:t>
            </a:r>
            <a:r>
              <a:rPr lang="cs-CZ" sz="1600" dirty="0" err="1"/>
              <a:t>of</a:t>
            </a:r>
            <a:r>
              <a:rPr lang="cs-CZ" sz="1600" dirty="0"/>
              <a:t> </a:t>
            </a:r>
            <a:r>
              <a:rPr lang="cs-CZ" sz="1600" dirty="0" err="1"/>
              <a:t>work</a:t>
            </a:r>
            <a:r>
              <a:rPr lang="en-GB" sz="1600" dirty="0"/>
              <a:t> permitted</a:t>
            </a:r>
            <a:r>
              <a:rPr lang="cs-CZ" sz="1600" dirty="0"/>
              <a:t>)</a:t>
            </a:r>
          </a:p>
        </p:txBody>
      </p:sp>
      <p:sp>
        <p:nvSpPr>
          <p:cNvPr id="4" name="Zástupný symbol pro číslo snímku 3">
            <a:extLst>
              <a:ext uri="{FF2B5EF4-FFF2-40B4-BE49-F238E27FC236}">
                <a16:creationId xmlns:a16="http://schemas.microsoft.com/office/drawing/2014/main" xmlns="" id="{4C7FA549-E9C9-460A-81ED-CB8EF940A0A7}"/>
              </a:ext>
            </a:extLst>
          </p:cNvPr>
          <p:cNvSpPr>
            <a:spLocks noGrp="1"/>
          </p:cNvSpPr>
          <p:nvPr>
            <p:ph type="sldNum" sz="quarter" idx="11"/>
          </p:nvPr>
        </p:nvSpPr>
        <p:spPr/>
        <p:txBody>
          <a:bodyPr/>
          <a:lstStyle/>
          <a:p>
            <a:pPr>
              <a:defRPr/>
            </a:pPr>
            <a:fld id="{A648BF16-D0BE-4761-B583-EA61694EB10F}" type="slidenum">
              <a:rPr lang="en-US" smtClean="0"/>
              <a:pPr>
                <a:defRPr/>
              </a:pPr>
              <a:t>12</a:t>
            </a:fld>
            <a:endParaRPr lang="en-US"/>
          </a:p>
        </p:txBody>
      </p:sp>
      <p:pic>
        <p:nvPicPr>
          <p:cNvPr id="5122" name="Picture 2" descr="Lawyer checking legal document flat Premium Vector">
            <a:extLst>
              <a:ext uri="{FF2B5EF4-FFF2-40B4-BE49-F238E27FC236}">
                <a16:creationId xmlns:a16="http://schemas.microsoft.com/office/drawing/2014/main" xmlns="" id="{3A100D49-BE65-4C20-8438-6D561A3560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3429000"/>
            <a:ext cx="216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55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siness partners meeting. businesspeople meeting for signing contract flat vector illustration. employment, deal, partnership Free Vector">
            <a:extLst>
              <a:ext uri="{FF2B5EF4-FFF2-40B4-BE49-F238E27FC236}">
                <a16:creationId xmlns:a16="http://schemas.microsoft.com/office/drawing/2014/main" xmlns="" id="{34EB64AC-AF89-46B1-B227-51CE2F094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085267"/>
            <a:ext cx="3600000" cy="2398083"/>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xmlns="" id="{B8AA5A6A-11A3-48D9-95B6-DACE9391CEB6}"/>
              </a:ext>
            </a:extLst>
          </p:cNvPr>
          <p:cNvSpPr>
            <a:spLocks noGrp="1"/>
          </p:cNvSpPr>
          <p:nvPr>
            <p:ph idx="1"/>
          </p:nvPr>
        </p:nvSpPr>
        <p:spPr/>
        <p:txBody>
          <a:bodyPr/>
          <a:lstStyle/>
          <a:p>
            <a:r>
              <a:rPr lang="en-GB" sz="1800" dirty="0"/>
              <a:t>Outsourcing services in your premises</a:t>
            </a:r>
          </a:p>
          <a:p>
            <a:endParaRPr lang="en-GB" sz="1800" dirty="0"/>
          </a:p>
          <a:p>
            <a:pPr marL="0" indent="0">
              <a:buNone/>
            </a:pPr>
            <a:r>
              <a:rPr lang="en-GB" sz="1800" b="1" dirty="0"/>
              <a:t>Risks: </a:t>
            </a:r>
          </a:p>
          <a:p>
            <a:r>
              <a:rPr lang="cs-CZ" sz="1800" dirty="0"/>
              <a:t>I</a:t>
            </a:r>
            <a:r>
              <a:rPr lang="en-GB" sz="1800" dirty="0" err="1"/>
              <a:t>llegal</a:t>
            </a:r>
            <a:r>
              <a:rPr lang="en-GB" sz="1800" dirty="0"/>
              <a:t> work (foreigners from third countries, </a:t>
            </a:r>
            <a:r>
              <a:rPr lang="en-GB" sz="1800" i="1" dirty="0"/>
              <a:t>„</a:t>
            </a:r>
            <a:r>
              <a:rPr lang="en-GB" sz="1800" i="1" dirty="0" err="1"/>
              <a:t>švarc</a:t>
            </a:r>
            <a:r>
              <a:rPr lang="en-GB" sz="1800" i="1" dirty="0"/>
              <a:t> </a:t>
            </a:r>
            <a:r>
              <a:rPr lang="en-GB" sz="1800" i="1" dirty="0" err="1"/>
              <a:t>systém</a:t>
            </a:r>
            <a:r>
              <a:rPr lang="en-GB" sz="1800" i="1" dirty="0"/>
              <a:t>“</a:t>
            </a:r>
            <a:r>
              <a:rPr lang="en-GB" sz="1800" dirty="0"/>
              <a:t>)</a:t>
            </a:r>
          </a:p>
          <a:p>
            <a:r>
              <a:rPr lang="cs-CZ" sz="1800" dirty="0"/>
              <a:t>A</a:t>
            </a:r>
            <a:r>
              <a:rPr lang="en-GB" sz="1800" dirty="0" err="1"/>
              <a:t>gency</a:t>
            </a:r>
            <a:r>
              <a:rPr lang="en-GB" sz="1800" dirty="0"/>
              <a:t> employment without a license and connected obligatory written agreement</a:t>
            </a:r>
          </a:p>
          <a:p>
            <a:endParaRPr lang="en-GB" sz="1800" dirty="0"/>
          </a:p>
          <a:p>
            <a:pPr marL="0" indent="0">
              <a:buNone/>
            </a:pPr>
            <a:r>
              <a:rPr lang="en-GB" sz="1800" b="1" dirty="0"/>
              <a:t>Legal penalties: </a:t>
            </a:r>
          </a:p>
          <a:p>
            <a:r>
              <a:rPr lang="en-GB" sz="1800" dirty="0"/>
              <a:t>Illegal work CZK 50,000 – 10,000,000</a:t>
            </a:r>
          </a:p>
          <a:p>
            <a:r>
              <a:rPr lang="en-GB" sz="1800" dirty="0"/>
              <a:t>Missing written agreement – up to CZK 1,000,000</a:t>
            </a:r>
          </a:p>
          <a:p>
            <a:pPr marL="0" indent="0">
              <a:buNone/>
            </a:pPr>
            <a:endParaRPr lang="cs-CZ" sz="1800" dirty="0"/>
          </a:p>
        </p:txBody>
      </p:sp>
      <p:sp>
        <p:nvSpPr>
          <p:cNvPr id="2" name="Nadpis 1">
            <a:extLst>
              <a:ext uri="{FF2B5EF4-FFF2-40B4-BE49-F238E27FC236}">
                <a16:creationId xmlns:a16="http://schemas.microsoft.com/office/drawing/2014/main" xmlns="" id="{05F70C86-4A76-4E92-BD2A-A8CBCDA5B878}"/>
              </a:ext>
            </a:extLst>
          </p:cNvPr>
          <p:cNvSpPr>
            <a:spLocks noGrp="1"/>
          </p:cNvSpPr>
          <p:nvPr>
            <p:ph type="title"/>
          </p:nvPr>
        </p:nvSpPr>
        <p:spPr/>
        <p:txBody>
          <a:bodyPr/>
          <a:lstStyle/>
          <a:p>
            <a:r>
              <a:rPr lang="cs-CZ" sz="2400" dirty="0" err="1"/>
              <a:t>Work</a:t>
            </a:r>
            <a:r>
              <a:rPr lang="cs-CZ" sz="2400" dirty="0"/>
              <a:t> </a:t>
            </a:r>
            <a:r>
              <a:rPr lang="cs-CZ" sz="2400" dirty="0" err="1"/>
              <a:t>contracts</a:t>
            </a:r>
            <a:endParaRPr lang="cs-CZ" sz="2400" dirty="0"/>
          </a:p>
        </p:txBody>
      </p:sp>
      <p:sp>
        <p:nvSpPr>
          <p:cNvPr id="4" name="Zástupný symbol pro číslo snímku 3">
            <a:extLst>
              <a:ext uri="{FF2B5EF4-FFF2-40B4-BE49-F238E27FC236}">
                <a16:creationId xmlns:a16="http://schemas.microsoft.com/office/drawing/2014/main" xmlns="" id="{72970C86-AC29-4F29-A005-C001DC7968BC}"/>
              </a:ext>
            </a:extLst>
          </p:cNvPr>
          <p:cNvSpPr>
            <a:spLocks noGrp="1"/>
          </p:cNvSpPr>
          <p:nvPr>
            <p:ph type="sldNum" sz="quarter" idx="11"/>
          </p:nvPr>
        </p:nvSpPr>
        <p:spPr/>
        <p:txBody>
          <a:bodyPr/>
          <a:lstStyle/>
          <a:p>
            <a:pPr>
              <a:defRPr/>
            </a:pPr>
            <a:fld id="{A648BF16-D0BE-4761-B583-EA61694EB10F}" type="slidenum">
              <a:rPr lang="en-US" smtClean="0"/>
              <a:pPr>
                <a:defRPr/>
              </a:pPr>
              <a:t>13</a:t>
            </a:fld>
            <a:endParaRPr lang="en-US"/>
          </a:p>
        </p:txBody>
      </p:sp>
    </p:spTree>
    <p:extLst>
      <p:ext uri="{BB962C8B-B14F-4D97-AF65-F5344CB8AC3E}">
        <p14:creationId xmlns:p14="http://schemas.microsoft.com/office/powerpoint/2010/main" val="136716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FA1BB61-0B03-4C95-9156-57097C5B056F}"/>
              </a:ext>
            </a:extLst>
          </p:cNvPr>
          <p:cNvSpPr>
            <a:spLocks noGrp="1"/>
          </p:cNvSpPr>
          <p:nvPr>
            <p:ph type="title"/>
          </p:nvPr>
        </p:nvSpPr>
        <p:spPr/>
        <p:txBody>
          <a:bodyPr/>
          <a:lstStyle/>
          <a:p>
            <a:r>
              <a:rPr lang="cs-CZ" sz="2400" dirty="0" err="1"/>
              <a:t>Conclusion</a:t>
            </a:r>
            <a:endParaRPr lang="cs-CZ" sz="2400" dirty="0"/>
          </a:p>
        </p:txBody>
      </p:sp>
      <p:sp>
        <p:nvSpPr>
          <p:cNvPr id="3" name="Zástupný obsah 2">
            <a:extLst>
              <a:ext uri="{FF2B5EF4-FFF2-40B4-BE49-F238E27FC236}">
                <a16:creationId xmlns:a16="http://schemas.microsoft.com/office/drawing/2014/main" xmlns="" id="{1B282950-CE41-4966-BC42-4B375E217383}"/>
              </a:ext>
            </a:extLst>
          </p:cNvPr>
          <p:cNvSpPr>
            <a:spLocks noGrp="1"/>
          </p:cNvSpPr>
          <p:nvPr>
            <p:ph idx="1"/>
          </p:nvPr>
        </p:nvSpPr>
        <p:spPr/>
        <p:txBody>
          <a:bodyPr/>
          <a:lstStyle/>
          <a:p>
            <a:pPr marL="0" indent="0" algn="ctr">
              <a:buNone/>
            </a:pPr>
            <a:endParaRPr lang="cs-CZ" sz="1800" dirty="0">
              <a:solidFill>
                <a:srgbClr val="000000"/>
              </a:solidFill>
              <a:effectLst/>
              <a:latin typeface="Arial" panose="020B0604020202020204" pitchFamily="34" charset="0"/>
              <a:ea typeface="Calibri" panose="020F0502020204030204" pitchFamily="34" charset="0"/>
            </a:endParaRPr>
          </a:p>
          <a:p>
            <a:pPr marL="0" indent="0" algn="ctr">
              <a:buNone/>
            </a:pPr>
            <a:endParaRPr lang="cs-CZ" sz="1800" dirty="0">
              <a:solidFill>
                <a:srgbClr val="000000"/>
              </a:solidFill>
              <a:latin typeface="Arial" panose="020B0604020202020204" pitchFamily="34" charset="0"/>
              <a:ea typeface="Calibri" panose="020F0502020204030204" pitchFamily="34" charset="0"/>
            </a:endParaRPr>
          </a:p>
          <a:p>
            <a:pPr marL="0" indent="0" algn="ctr">
              <a:buNone/>
            </a:pPr>
            <a:endParaRPr lang="cs-CZ" sz="1800" dirty="0">
              <a:solidFill>
                <a:srgbClr val="000000"/>
              </a:solidFill>
              <a:effectLst/>
              <a:latin typeface="Arial" panose="020B0604020202020204" pitchFamily="34" charset="0"/>
              <a:ea typeface="Calibri" panose="020F0502020204030204" pitchFamily="34" charset="0"/>
            </a:endParaRPr>
          </a:p>
          <a:p>
            <a:pPr marL="0" indent="0" algn="ctr">
              <a:buNone/>
            </a:pPr>
            <a:endParaRPr lang="cs-CZ" sz="1800" dirty="0">
              <a:solidFill>
                <a:srgbClr val="000000"/>
              </a:solidFill>
              <a:latin typeface="Arial" panose="020B0604020202020204" pitchFamily="34" charset="0"/>
              <a:ea typeface="Calibri" panose="020F0502020204030204" pitchFamily="34" charset="0"/>
            </a:endParaRPr>
          </a:p>
          <a:p>
            <a:pPr marL="0" indent="0" algn="ctr">
              <a:buNone/>
            </a:pPr>
            <a:endParaRPr lang="cs-CZ" sz="1800" dirty="0">
              <a:solidFill>
                <a:srgbClr val="000000"/>
              </a:solidFill>
              <a:effectLst/>
              <a:latin typeface="Arial" panose="020B0604020202020204" pitchFamily="34" charset="0"/>
              <a:ea typeface="Calibri" panose="020F0502020204030204" pitchFamily="34" charset="0"/>
            </a:endParaRPr>
          </a:p>
          <a:p>
            <a:pPr marL="0" indent="0" algn="ctr">
              <a:buNone/>
            </a:pPr>
            <a:endParaRPr lang="cs-CZ" sz="1800" dirty="0">
              <a:solidFill>
                <a:srgbClr val="000000"/>
              </a:solidFill>
              <a:latin typeface="Arial" panose="020B0604020202020204" pitchFamily="34" charset="0"/>
              <a:ea typeface="Calibri" panose="020F0502020204030204" pitchFamily="34" charset="0"/>
            </a:endParaRPr>
          </a:p>
          <a:p>
            <a:pPr marL="0" indent="0" algn="ctr">
              <a:buNone/>
            </a:pPr>
            <a:endParaRPr lang="cs-CZ" sz="1800" dirty="0">
              <a:solidFill>
                <a:srgbClr val="000000"/>
              </a:solidFill>
              <a:effectLst/>
              <a:latin typeface="Arial" panose="020B0604020202020204" pitchFamily="34" charset="0"/>
              <a:ea typeface="Calibri" panose="020F0502020204030204" pitchFamily="34" charset="0"/>
            </a:endParaRPr>
          </a:p>
          <a:p>
            <a:pPr marL="0" indent="0" algn="ctr">
              <a:buNone/>
            </a:pPr>
            <a:r>
              <a:rPr lang="en-US" sz="1800" b="1" dirty="0">
                <a:solidFill>
                  <a:srgbClr val="000000"/>
                </a:solidFill>
                <a:effectLst/>
                <a:latin typeface="Arial" panose="020B0604020202020204" pitchFamily="34" charset="0"/>
                <a:ea typeface="Calibri" panose="020F0502020204030204" pitchFamily="34" charset="0"/>
              </a:rPr>
              <a:t>The Czech employment law offers more possibilities than you think to reach flexibility</a:t>
            </a:r>
            <a:r>
              <a:rPr lang="cs-CZ" sz="1800" b="1" dirty="0">
                <a:solidFill>
                  <a:srgbClr val="000000"/>
                </a:solidFill>
                <a:effectLst/>
                <a:latin typeface="Arial" panose="020B0604020202020204" pitchFamily="34" charset="0"/>
                <a:ea typeface="Calibri" panose="020F0502020204030204" pitchFamily="34" charset="0"/>
              </a:rPr>
              <a:t>.</a:t>
            </a:r>
            <a:endParaRPr lang="cs-CZ" b="1" dirty="0"/>
          </a:p>
        </p:txBody>
      </p:sp>
      <p:sp>
        <p:nvSpPr>
          <p:cNvPr id="4" name="Zástupný symbol pro číslo snímku 3">
            <a:extLst>
              <a:ext uri="{FF2B5EF4-FFF2-40B4-BE49-F238E27FC236}">
                <a16:creationId xmlns:a16="http://schemas.microsoft.com/office/drawing/2014/main" xmlns="" id="{9C2B7959-A634-4E26-BEDD-A36D1127E608}"/>
              </a:ext>
            </a:extLst>
          </p:cNvPr>
          <p:cNvSpPr>
            <a:spLocks noGrp="1"/>
          </p:cNvSpPr>
          <p:nvPr>
            <p:ph type="sldNum" sz="quarter" idx="11"/>
          </p:nvPr>
        </p:nvSpPr>
        <p:spPr/>
        <p:txBody>
          <a:bodyPr/>
          <a:lstStyle/>
          <a:p>
            <a:pPr>
              <a:defRPr/>
            </a:pPr>
            <a:fld id="{A648BF16-D0BE-4761-B583-EA61694EB10F}" type="slidenum">
              <a:rPr lang="en-US" smtClean="0"/>
              <a:pPr>
                <a:defRPr/>
              </a:pPr>
              <a:t>14</a:t>
            </a:fld>
            <a:endParaRPr lang="en-US"/>
          </a:p>
        </p:txBody>
      </p:sp>
    </p:spTree>
    <p:extLst>
      <p:ext uri="{BB962C8B-B14F-4D97-AF65-F5344CB8AC3E}">
        <p14:creationId xmlns:p14="http://schemas.microsoft.com/office/powerpoint/2010/main" val="2781582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body" sz="half" idx="2"/>
          </p:nvPr>
        </p:nvSpPr>
        <p:spPr>
          <a:xfrm>
            <a:off x="2772098" y="909786"/>
            <a:ext cx="5688334" cy="5543550"/>
          </a:xfrm>
        </p:spPr>
        <p:txBody>
          <a:bodyPr/>
          <a:lstStyle/>
          <a:p>
            <a:pPr marL="0" indent="0" algn="just">
              <a:spcBef>
                <a:spcPct val="0"/>
              </a:spcBef>
              <a:buClrTx/>
              <a:buNone/>
              <a:defRPr/>
            </a:pPr>
            <a:r>
              <a:rPr lang="en-US" sz="1050" b="1" dirty="0">
                <a:solidFill>
                  <a:srgbClr val="000000"/>
                </a:solidFill>
              </a:rPr>
              <a:t>Arthur Braun </a:t>
            </a:r>
            <a:r>
              <a:rPr lang="en-US" sz="1050" dirty="0">
                <a:solidFill>
                  <a:srgbClr val="000000"/>
                </a:solidFill>
              </a:rPr>
              <a:t>is Managing Partner of the law firm </a:t>
            </a:r>
            <a:r>
              <a:rPr lang="cs-CZ" sz="1050" b="1" dirty="0">
                <a:solidFill>
                  <a:srgbClr val="C00000"/>
                </a:solidFill>
              </a:rPr>
              <a:t>bpv</a:t>
            </a:r>
            <a:r>
              <a:rPr lang="cs-CZ" sz="1050" b="1" dirty="0">
                <a:solidFill>
                  <a:srgbClr val="000000"/>
                </a:solidFill>
              </a:rPr>
              <a:t> BRAUN PARTNERS </a:t>
            </a:r>
            <a:r>
              <a:rPr lang="en-US" sz="1050" dirty="0">
                <a:solidFill>
                  <a:srgbClr val="000000"/>
                </a:solidFill>
              </a:rPr>
              <a:t>and head of the M&amp;A team. In addition, he also focuses on corporate and commercial law, competition law, </a:t>
            </a:r>
            <a:r>
              <a:rPr lang="en-US" sz="1050" dirty="0" err="1">
                <a:solidFill>
                  <a:srgbClr val="000000"/>
                </a:solidFill>
              </a:rPr>
              <a:t>labour</a:t>
            </a:r>
            <a:r>
              <a:rPr lang="en-US" sz="1050" dirty="0">
                <a:solidFill>
                  <a:srgbClr val="000000"/>
                </a:solidFill>
              </a:rPr>
              <a:t> law and inbound investments in the Czech Republic and Slovakia. Throughout his practice, he has taken part in hundreds of transactions and greenfield investments by international and domestic clients.</a:t>
            </a:r>
          </a:p>
          <a:p>
            <a:pPr marL="0" indent="0" algn="just">
              <a:spcBef>
                <a:spcPct val="0"/>
              </a:spcBef>
              <a:buClrTx/>
              <a:buNone/>
              <a:defRPr/>
            </a:pPr>
            <a:endParaRPr lang="en-US" sz="1050" dirty="0">
              <a:solidFill>
                <a:srgbClr val="000000"/>
              </a:solidFill>
            </a:endParaRPr>
          </a:p>
          <a:p>
            <a:pPr marL="0" indent="0" algn="just">
              <a:spcBef>
                <a:spcPct val="0"/>
              </a:spcBef>
              <a:buClrTx/>
              <a:buNone/>
              <a:defRPr/>
            </a:pPr>
            <a:r>
              <a:rPr lang="en-US" sz="1050" dirty="0">
                <a:solidFill>
                  <a:srgbClr val="000000"/>
                </a:solidFill>
              </a:rPr>
              <a:t>The prestigious international rating publications Chambers Europe, European Legal 500, IFLR 1000, Who's Who Legal and European Legal Experts recommend Arthur Braun as a leading expert in the M&amp;A, corporate law and </a:t>
            </a:r>
            <a:r>
              <a:rPr lang="en-US" sz="1050" dirty="0" err="1">
                <a:solidFill>
                  <a:srgbClr val="000000"/>
                </a:solidFill>
              </a:rPr>
              <a:t>labour</a:t>
            </a:r>
            <a:r>
              <a:rPr lang="en-US" sz="1050" dirty="0">
                <a:solidFill>
                  <a:srgbClr val="000000"/>
                </a:solidFill>
              </a:rPr>
              <a:t> and competition law. </a:t>
            </a:r>
            <a:r>
              <a:rPr lang="en-US" sz="1050" dirty="0" err="1">
                <a:solidFill>
                  <a:srgbClr val="000000"/>
                </a:solidFill>
              </a:rPr>
              <a:t>Mr</a:t>
            </a:r>
            <a:r>
              <a:rPr lang="en-US" sz="1050" dirty="0">
                <a:solidFill>
                  <a:srgbClr val="000000"/>
                </a:solidFill>
              </a:rPr>
              <a:t> Braun is also an author of numerous publications and regularly lectures at seminars, conferences and universities.</a:t>
            </a:r>
            <a:endParaRPr lang="cs-CZ" sz="1050" dirty="0">
              <a:solidFill>
                <a:srgbClr val="000000"/>
              </a:solidFill>
            </a:endParaRPr>
          </a:p>
          <a:p>
            <a:pPr algn="just">
              <a:spcBef>
                <a:spcPct val="0"/>
              </a:spcBef>
              <a:buClrTx/>
              <a:buFont typeface="Wingdings" pitchFamily="2" charset="2"/>
              <a:buNone/>
              <a:defRPr/>
            </a:pPr>
            <a:endParaRPr lang="cs-CZ" sz="1050" dirty="0">
              <a:solidFill>
                <a:srgbClr val="000000"/>
              </a:solidFill>
            </a:endParaRPr>
          </a:p>
          <a:p>
            <a:pPr algn="just">
              <a:spcBef>
                <a:spcPct val="0"/>
              </a:spcBef>
              <a:buClrTx/>
              <a:buNone/>
              <a:defRPr/>
            </a:pPr>
            <a:r>
              <a:rPr lang="cs-CZ" sz="1050" b="1" dirty="0" err="1">
                <a:solidFill>
                  <a:srgbClr val="C30038"/>
                </a:solidFill>
              </a:rPr>
              <a:t>Languages</a:t>
            </a:r>
            <a:endParaRPr lang="en-US" sz="1050" b="1" dirty="0">
              <a:solidFill>
                <a:srgbClr val="C30038"/>
              </a:solidFill>
            </a:endParaRPr>
          </a:p>
          <a:p>
            <a:pPr algn="just">
              <a:spcBef>
                <a:spcPct val="0"/>
              </a:spcBef>
              <a:buClrTx/>
              <a:buNone/>
              <a:defRPr/>
            </a:pPr>
            <a:r>
              <a:rPr lang="cs-CZ" sz="1050" dirty="0">
                <a:solidFill>
                  <a:srgbClr val="000000"/>
                </a:solidFill>
              </a:rPr>
              <a:t>German</a:t>
            </a:r>
            <a:r>
              <a:rPr lang="en-US" sz="1050" dirty="0">
                <a:solidFill>
                  <a:srgbClr val="000000"/>
                </a:solidFill>
              </a:rPr>
              <a:t>, English, Czech, French, Italian</a:t>
            </a:r>
          </a:p>
          <a:p>
            <a:pPr algn="just">
              <a:spcBef>
                <a:spcPct val="0"/>
              </a:spcBef>
              <a:buClrTx/>
              <a:buNone/>
              <a:defRPr/>
            </a:pPr>
            <a:endParaRPr lang="en-US" sz="1050" dirty="0">
              <a:solidFill>
                <a:srgbClr val="000000"/>
              </a:solidFill>
            </a:endParaRPr>
          </a:p>
          <a:p>
            <a:pPr algn="just">
              <a:spcBef>
                <a:spcPct val="0"/>
              </a:spcBef>
              <a:buClrTx/>
              <a:buNone/>
              <a:defRPr/>
            </a:pPr>
            <a:r>
              <a:rPr lang="cs-CZ" sz="1050" b="1" dirty="0" err="1">
                <a:solidFill>
                  <a:srgbClr val="C30038"/>
                </a:solidFill>
              </a:rPr>
              <a:t>Education</a:t>
            </a:r>
            <a:endParaRPr lang="en-US" sz="1050" b="1" dirty="0">
              <a:solidFill>
                <a:srgbClr val="C30038"/>
              </a:solidFill>
            </a:endParaRPr>
          </a:p>
          <a:p>
            <a:pPr marL="0" indent="0" algn="just">
              <a:spcBef>
                <a:spcPct val="0"/>
              </a:spcBef>
              <a:buClrTx/>
              <a:buNone/>
              <a:defRPr/>
            </a:pPr>
            <a:r>
              <a:rPr lang="en-US" sz="1050" noProof="1"/>
              <a:t>Studied law and political science at the University in Passau and at Charles University in</a:t>
            </a:r>
            <a:r>
              <a:rPr lang="cs-CZ" sz="1050" noProof="1"/>
              <a:t> </a:t>
            </a:r>
            <a:r>
              <a:rPr lang="en-US" sz="1050" noProof="1"/>
              <a:t>Prague.</a:t>
            </a:r>
            <a:endParaRPr lang="en-US" sz="1050" dirty="0">
              <a:solidFill>
                <a:srgbClr val="000000"/>
              </a:solidFill>
            </a:endParaRPr>
          </a:p>
          <a:p>
            <a:pPr algn="just">
              <a:spcBef>
                <a:spcPct val="0"/>
              </a:spcBef>
              <a:buClrTx/>
              <a:buNone/>
              <a:defRPr/>
            </a:pPr>
            <a:endParaRPr lang="cs-CZ" sz="1050" b="1" dirty="0">
              <a:solidFill>
                <a:srgbClr val="C30038"/>
              </a:solidFill>
            </a:endParaRPr>
          </a:p>
          <a:p>
            <a:pPr algn="just">
              <a:spcBef>
                <a:spcPct val="0"/>
              </a:spcBef>
              <a:buClrTx/>
              <a:buNone/>
              <a:defRPr/>
            </a:pPr>
            <a:r>
              <a:rPr lang="cs-CZ" sz="1050" b="1" dirty="0" err="1">
                <a:solidFill>
                  <a:srgbClr val="C30038"/>
                </a:solidFill>
              </a:rPr>
              <a:t>Work</a:t>
            </a:r>
            <a:r>
              <a:rPr lang="cs-CZ" sz="1050" b="1" dirty="0">
                <a:solidFill>
                  <a:srgbClr val="C30038"/>
                </a:solidFill>
              </a:rPr>
              <a:t> </a:t>
            </a:r>
            <a:r>
              <a:rPr lang="cs-CZ" sz="1050" b="1" dirty="0" err="1">
                <a:solidFill>
                  <a:srgbClr val="C30038"/>
                </a:solidFill>
              </a:rPr>
              <a:t>experience</a:t>
            </a:r>
            <a:endParaRPr lang="en-US" sz="1050" b="1" dirty="0">
              <a:solidFill>
                <a:srgbClr val="C30038"/>
              </a:solidFill>
            </a:endParaRPr>
          </a:p>
          <a:p>
            <a:pPr algn="just">
              <a:spcBef>
                <a:spcPct val="0"/>
              </a:spcBef>
              <a:buClrTx/>
              <a:buNone/>
              <a:defRPr/>
            </a:pPr>
            <a:r>
              <a:rPr lang="en-US" sz="1050" dirty="0">
                <a:solidFill>
                  <a:srgbClr val="000000"/>
                </a:solidFill>
              </a:rPr>
              <a:t>1995 - 1999	</a:t>
            </a:r>
            <a:r>
              <a:rPr lang="en-US" sz="1050" dirty="0" err="1">
                <a:solidFill>
                  <a:srgbClr val="000000"/>
                </a:solidFill>
              </a:rPr>
              <a:t>Nörr</a:t>
            </a:r>
            <a:r>
              <a:rPr lang="en-US" sz="1050" dirty="0">
                <a:solidFill>
                  <a:srgbClr val="000000"/>
                </a:solidFill>
              </a:rPr>
              <a:t>, </a:t>
            </a:r>
            <a:r>
              <a:rPr lang="en-US" sz="1050" dirty="0" err="1">
                <a:solidFill>
                  <a:srgbClr val="000000"/>
                </a:solidFill>
              </a:rPr>
              <a:t>Stiefenhofer</a:t>
            </a:r>
            <a:r>
              <a:rPr lang="en-US" sz="1050" dirty="0">
                <a:solidFill>
                  <a:srgbClr val="000000"/>
                </a:solidFill>
              </a:rPr>
              <a:t>, Lutz, </a:t>
            </a:r>
            <a:r>
              <a:rPr lang="en-US" sz="1050" dirty="0" err="1">
                <a:solidFill>
                  <a:srgbClr val="000000"/>
                </a:solidFill>
              </a:rPr>
              <a:t>Pra</a:t>
            </a:r>
            <a:r>
              <a:rPr lang="cs-CZ" sz="1050" dirty="0" err="1">
                <a:solidFill>
                  <a:srgbClr val="000000"/>
                </a:solidFill>
              </a:rPr>
              <a:t>gue</a:t>
            </a:r>
            <a:r>
              <a:rPr lang="en-US" sz="1050" dirty="0">
                <a:solidFill>
                  <a:srgbClr val="000000"/>
                </a:solidFill>
              </a:rPr>
              <a:t>/</a:t>
            </a:r>
            <a:r>
              <a:rPr lang="en-US" sz="1050" dirty="0" err="1">
                <a:solidFill>
                  <a:srgbClr val="000000"/>
                </a:solidFill>
              </a:rPr>
              <a:t>Mnichov</a:t>
            </a:r>
            <a:endParaRPr lang="en-US" sz="1050" dirty="0">
              <a:solidFill>
                <a:srgbClr val="000000"/>
              </a:solidFill>
            </a:endParaRPr>
          </a:p>
          <a:p>
            <a:pPr algn="just">
              <a:spcBef>
                <a:spcPct val="0"/>
              </a:spcBef>
              <a:buClrTx/>
              <a:buNone/>
              <a:defRPr/>
            </a:pPr>
            <a:r>
              <a:rPr lang="en-US" sz="1050" dirty="0">
                <a:solidFill>
                  <a:srgbClr val="000000"/>
                </a:solidFill>
              </a:rPr>
              <a:t>1999 - 2005	partner, </a:t>
            </a:r>
            <a:r>
              <a:rPr lang="en-US" sz="1050" dirty="0" err="1">
                <a:solidFill>
                  <a:srgbClr val="000000"/>
                </a:solidFill>
              </a:rPr>
              <a:t>Haarmann</a:t>
            </a:r>
            <a:r>
              <a:rPr lang="en-US" sz="1050" dirty="0">
                <a:solidFill>
                  <a:srgbClr val="000000"/>
                </a:solidFill>
              </a:rPr>
              <a:t> </a:t>
            </a:r>
            <a:r>
              <a:rPr lang="en-US" sz="1050" dirty="0" err="1">
                <a:solidFill>
                  <a:srgbClr val="000000"/>
                </a:solidFill>
              </a:rPr>
              <a:t>Hemmelrath</a:t>
            </a:r>
            <a:r>
              <a:rPr lang="en-US" sz="1050" dirty="0">
                <a:solidFill>
                  <a:srgbClr val="000000"/>
                </a:solidFill>
              </a:rPr>
              <a:t>, </a:t>
            </a:r>
            <a:r>
              <a:rPr lang="en-US" sz="1050" dirty="0" err="1">
                <a:solidFill>
                  <a:srgbClr val="000000"/>
                </a:solidFill>
              </a:rPr>
              <a:t>Pra</a:t>
            </a:r>
            <a:r>
              <a:rPr lang="cs-CZ" sz="1050" dirty="0" err="1">
                <a:solidFill>
                  <a:srgbClr val="000000"/>
                </a:solidFill>
              </a:rPr>
              <a:t>gue</a:t>
            </a:r>
            <a:endParaRPr lang="en-US" sz="1050" dirty="0">
              <a:solidFill>
                <a:srgbClr val="000000"/>
              </a:solidFill>
            </a:endParaRPr>
          </a:p>
          <a:p>
            <a:pPr algn="just">
              <a:spcBef>
                <a:spcPct val="0"/>
              </a:spcBef>
              <a:buClrTx/>
              <a:buNone/>
              <a:defRPr/>
            </a:pPr>
            <a:r>
              <a:rPr lang="cs-CZ" sz="1050" dirty="0" err="1">
                <a:solidFill>
                  <a:srgbClr val="000000"/>
                </a:solidFill>
              </a:rPr>
              <a:t>Since</a:t>
            </a:r>
            <a:r>
              <a:rPr lang="en-US" sz="1050" dirty="0">
                <a:solidFill>
                  <a:srgbClr val="000000"/>
                </a:solidFill>
              </a:rPr>
              <a:t> 2006	bpv Braun Partners</a:t>
            </a:r>
            <a:endParaRPr lang="cs-CZ" sz="1050" dirty="0">
              <a:solidFill>
                <a:srgbClr val="000000"/>
              </a:solidFill>
            </a:endParaRPr>
          </a:p>
          <a:p>
            <a:pPr marL="0" indent="0">
              <a:spcBef>
                <a:spcPct val="0"/>
              </a:spcBef>
              <a:buClrTx/>
              <a:buFont typeface="Wingdings" pitchFamily="2" charset="2"/>
              <a:buNone/>
              <a:defRPr/>
            </a:pPr>
            <a:endParaRPr lang="cs-CZ" sz="1050" b="1" dirty="0">
              <a:solidFill>
                <a:srgbClr val="C30038"/>
              </a:solidFill>
            </a:endParaRPr>
          </a:p>
          <a:p>
            <a:pPr algn="just">
              <a:spcBef>
                <a:spcPct val="0"/>
              </a:spcBef>
              <a:buClrTx/>
              <a:buFont typeface="Wingdings" pitchFamily="2" charset="2"/>
              <a:buNone/>
              <a:defRPr/>
            </a:pPr>
            <a:r>
              <a:rPr lang="de-DE" sz="1050" b="1" dirty="0" err="1">
                <a:solidFill>
                  <a:srgbClr val="C30038"/>
                </a:solidFill>
              </a:rPr>
              <a:t>Miscellaneous</a:t>
            </a:r>
            <a:endParaRPr lang="de-DE" sz="1050" b="1" dirty="0">
              <a:solidFill>
                <a:srgbClr val="C30038"/>
              </a:solidFill>
            </a:endParaRPr>
          </a:p>
          <a:p>
            <a:pPr algn="just">
              <a:spcBef>
                <a:spcPct val="0"/>
              </a:spcBef>
              <a:buClrTx/>
              <a:buFont typeface="Wingdings" pitchFamily="2" charset="2"/>
              <a:buNone/>
              <a:defRPr/>
            </a:pPr>
            <a:r>
              <a:rPr lang="de-DE" sz="1050" dirty="0" err="1">
                <a:solidFill>
                  <a:srgbClr val="000000"/>
                </a:solidFill>
              </a:rPr>
              <a:t>Since</a:t>
            </a:r>
            <a:r>
              <a:rPr lang="de-DE" sz="1050" dirty="0">
                <a:solidFill>
                  <a:srgbClr val="000000"/>
                </a:solidFill>
              </a:rPr>
              <a:t> 1999 </a:t>
            </a:r>
            <a:r>
              <a:rPr lang="de-DE" sz="1050" dirty="0" err="1">
                <a:solidFill>
                  <a:srgbClr val="000000"/>
                </a:solidFill>
              </a:rPr>
              <a:t>lecturing</a:t>
            </a:r>
            <a:r>
              <a:rPr lang="de-DE" sz="1050" dirty="0">
                <a:solidFill>
                  <a:srgbClr val="000000"/>
                </a:solidFill>
              </a:rPr>
              <a:t> at HAW Weiden / Amberg</a:t>
            </a:r>
          </a:p>
          <a:p>
            <a:pPr marL="0" algn="just">
              <a:spcBef>
                <a:spcPct val="0"/>
              </a:spcBef>
              <a:buClrTx/>
              <a:buFont typeface="Wingdings" pitchFamily="2" charset="2"/>
              <a:buNone/>
              <a:defRPr/>
            </a:pPr>
            <a:r>
              <a:rPr lang="de-DE" sz="1050" dirty="0">
                <a:solidFill>
                  <a:srgbClr val="000000"/>
                </a:solidFill>
              </a:rPr>
              <a:t>2001 - 2016 </a:t>
            </a:r>
            <a:r>
              <a:rPr lang="de-DE" sz="1050" dirty="0" err="1">
                <a:solidFill>
                  <a:srgbClr val="000000"/>
                </a:solidFill>
              </a:rPr>
              <a:t>lecturing</a:t>
            </a:r>
            <a:r>
              <a:rPr lang="de-DE" sz="1050" dirty="0">
                <a:solidFill>
                  <a:srgbClr val="000000"/>
                </a:solidFill>
              </a:rPr>
              <a:t> at IPFM (FIBAA </a:t>
            </a:r>
            <a:r>
              <a:rPr lang="de-DE" sz="1050" dirty="0" err="1">
                <a:solidFill>
                  <a:srgbClr val="000000"/>
                </a:solidFill>
              </a:rPr>
              <a:t>accredited</a:t>
            </a:r>
            <a:r>
              <a:rPr lang="de-DE" sz="1050" dirty="0">
                <a:solidFill>
                  <a:srgbClr val="000000"/>
                </a:solidFill>
              </a:rPr>
              <a:t> MBA-Programme)</a:t>
            </a:r>
          </a:p>
          <a:p>
            <a:pPr marL="0" algn="just">
              <a:spcBef>
                <a:spcPct val="0"/>
              </a:spcBef>
              <a:buClrTx/>
              <a:buFont typeface="Wingdings" pitchFamily="2" charset="2"/>
              <a:buNone/>
              <a:defRPr/>
            </a:pPr>
            <a:r>
              <a:rPr lang="de-DE" sz="1050" dirty="0">
                <a:solidFill>
                  <a:srgbClr val="000000"/>
                </a:solidFill>
              </a:rPr>
              <a:t>Member </a:t>
            </a:r>
            <a:r>
              <a:rPr lang="de-DE" sz="1050" dirty="0" err="1">
                <a:solidFill>
                  <a:srgbClr val="000000"/>
                </a:solidFill>
              </a:rPr>
              <a:t>of</a:t>
            </a:r>
            <a:r>
              <a:rPr lang="de-DE" sz="1050" dirty="0">
                <a:solidFill>
                  <a:srgbClr val="000000"/>
                </a:solidFill>
              </a:rPr>
              <a:t> International Bar </a:t>
            </a:r>
            <a:r>
              <a:rPr lang="de-DE" sz="1050" dirty="0" err="1">
                <a:solidFill>
                  <a:srgbClr val="000000"/>
                </a:solidFill>
              </a:rPr>
              <a:t>Association</a:t>
            </a:r>
            <a:r>
              <a:rPr lang="de-DE" sz="1050" dirty="0">
                <a:solidFill>
                  <a:srgbClr val="000000"/>
                </a:solidFill>
              </a:rPr>
              <a:t> (</a:t>
            </a:r>
            <a:r>
              <a:rPr lang="de-DE" sz="1050" dirty="0" err="1">
                <a:solidFill>
                  <a:srgbClr val="000000"/>
                </a:solidFill>
              </a:rPr>
              <a:t>reporter</a:t>
            </a:r>
            <a:r>
              <a:rPr lang="de-DE" sz="1050" dirty="0">
                <a:solidFill>
                  <a:srgbClr val="000000"/>
                </a:solidFill>
              </a:rPr>
              <a:t> </a:t>
            </a:r>
            <a:r>
              <a:rPr lang="de-DE" sz="1050" dirty="0" err="1">
                <a:solidFill>
                  <a:srgbClr val="000000"/>
                </a:solidFill>
              </a:rPr>
              <a:t>for</a:t>
            </a:r>
            <a:r>
              <a:rPr lang="de-DE" sz="1050" dirty="0">
                <a:solidFill>
                  <a:srgbClr val="000000"/>
                </a:solidFill>
              </a:rPr>
              <a:t> </a:t>
            </a:r>
            <a:r>
              <a:rPr lang="de-DE" sz="1050" dirty="0" err="1">
                <a:solidFill>
                  <a:srgbClr val="000000"/>
                </a:solidFill>
              </a:rPr>
              <a:t>competition</a:t>
            </a:r>
            <a:r>
              <a:rPr lang="de-DE" sz="1050" dirty="0">
                <a:solidFill>
                  <a:srgbClr val="000000"/>
                </a:solidFill>
              </a:rPr>
              <a:t> </a:t>
            </a:r>
            <a:r>
              <a:rPr lang="de-DE" sz="1050" dirty="0" err="1">
                <a:solidFill>
                  <a:srgbClr val="000000"/>
                </a:solidFill>
              </a:rPr>
              <a:t>law</a:t>
            </a:r>
            <a:r>
              <a:rPr lang="de-DE" sz="1050" dirty="0">
                <a:solidFill>
                  <a:srgbClr val="000000"/>
                </a:solidFill>
              </a:rPr>
              <a:t> in CZ), Czech Bar </a:t>
            </a:r>
            <a:r>
              <a:rPr lang="de-DE" sz="1050" dirty="0" err="1">
                <a:solidFill>
                  <a:srgbClr val="000000"/>
                </a:solidFill>
              </a:rPr>
              <a:t>Association</a:t>
            </a:r>
            <a:r>
              <a:rPr lang="de-DE" sz="1050" dirty="0">
                <a:solidFill>
                  <a:srgbClr val="000000"/>
                </a:solidFill>
              </a:rPr>
              <a:t>, Slovak Bar </a:t>
            </a:r>
            <a:r>
              <a:rPr lang="de-DE" sz="1050" dirty="0" err="1">
                <a:solidFill>
                  <a:srgbClr val="000000"/>
                </a:solidFill>
              </a:rPr>
              <a:t>Association</a:t>
            </a:r>
            <a:r>
              <a:rPr lang="de-DE" sz="1050" dirty="0">
                <a:solidFill>
                  <a:srgbClr val="000000"/>
                </a:solidFill>
              </a:rPr>
              <a:t>, Munich Bar </a:t>
            </a:r>
            <a:r>
              <a:rPr lang="de-DE" sz="1050" dirty="0" err="1">
                <a:solidFill>
                  <a:srgbClr val="000000"/>
                </a:solidFill>
              </a:rPr>
              <a:t>Association</a:t>
            </a:r>
            <a:endParaRPr lang="de-DE" sz="1050" dirty="0">
              <a:solidFill>
                <a:srgbClr val="000000"/>
              </a:solidFill>
            </a:endParaRPr>
          </a:p>
          <a:p>
            <a:pPr marL="0" algn="just">
              <a:spcBef>
                <a:spcPct val="0"/>
              </a:spcBef>
              <a:buClrTx/>
              <a:buFont typeface="Wingdings" pitchFamily="2" charset="2"/>
              <a:buNone/>
              <a:defRPr/>
            </a:pPr>
            <a:endParaRPr lang="cs-CZ" sz="1050" dirty="0">
              <a:solidFill>
                <a:srgbClr val="000000"/>
              </a:solidFill>
              <a:sym typeface="Arial" charset="0"/>
            </a:endParaRPr>
          </a:p>
          <a:p>
            <a:pPr algn="just">
              <a:spcBef>
                <a:spcPct val="0"/>
              </a:spcBef>
              <a:buClrTx/>
              <a:buNone/>
              <a:defRPr/>
            </a:pPr>
            <a:r>
              <a:rPr lang="cs-CZ" sz="1050" b="1" dirty="0" err="1">
                <a:solidFill>
                  <a:srgbClr val="C30038"/>
                </a:solidFill>
              </a:rPr>
              <a:t>Selected</a:t>
            </a:r>
            <a:r>
              <a:rPr lang="cs-CZ" sz="1050" b="1" dirty="0">
                <a:solidFill>
                  <a:srgbClr val="C30038"/>
                </a:solidFill>
              </a:rPr>
              <a:t> </a:t>
            </a:r>
            <a:r>
              <a:rPr lang="cs-CZ" sz="1050" b="1" dirty="0" err="1">
                <a:solidFill>
                  <a:srgbClr val="C30038"/>
                </a:solidFill>
              </a:rPr>
              <a:t>publications</a:t>
            </a:r>
            <a:endParaRPr lang="de-DE" sz="1050" b="1" dirty="0">
              <a:solidFill>
                <a:srgbClr val="C30038"/>
              </a:solidFill>
            </a:endParaRPr>
          </a:p>
          <a:p>
            <a:pPr marL="0" indent="0" algn="l">
              <a:buNone/>
            </a:pPr>
            <a:r>
              <a:rPr lang="cs-CZ" sz="1050" b="0" i="0" u="none" strike="noStrike" dirty="0">
                <a:solidFill>
                  <a:srgbClr val="D31145"/>
                </a:solidFill>
                <a:effectLst/>
                <a:latin typeface="Arial" panose="020B0604020202020204" pitchFamily="34" charset="0"/>
                <a:hlinkClick r:id="rId3"/>
              </a:rPr>
              <a:t>Gaming </a:t>
            </a:r>
            <a:r>
              <a:rPr lang="cs-CZ" sz="1050" b="0" i="0" u="none" strike="noStrike" dirty="0" err="1">
                <a:solidFill>
                  <a:srgbClr val="D31145"/>
                </a:solidFill>
                <a:effectLst/>
                <a:latin typeface="Arial" panose="020B0604020202020204" pitchFamily="34" charset="0"/>
                <a:hlinkClick r:id="rId3"/>
              </a:rPr>
              <a:t>the</a:t>
            </a:r>
            <a:r>
              <a:rPr lang="cs-CZ" sz="1050" b="0" i="0" u="none" strike="noStrike" dirty="0">
                <a:solidFill>
                  <a:srgbClr val="D31145"/>
                </a:solidFill>
                <a:effectLst/>
                <a:latin typeface="Arial" panose="020B0604020202020204" pitchFamily="34" charset="0"/>
                <a:hlinkClick r:id="rId3"/>
              </a:rPr>
              <a:t> </a:t>
            </a:r>
            <a:r>
              <a:rPr lang="cs-CZ" sz="1050" b="0" i="0" u="none" strike="noStrike" dirty="0" err="1">
                <a:solidFill>
                  <a:srgbClr val="D31145"/>
                </a:solidFill>
                <a:effectLst/>
                <a:latin typeface="Arial" panose="020B0604020202020204" pitchFamily="34" charset="0"/>
                <a:hlinkClick r:id="rId3"/>
              </a:rPr>
              <a:t>system</a:t>
            </a:r>
            <a:r>
              <a:rPr lang="cs-CZ" sz="1050" b="0" i="0" u="none" strike="noStrike" dirty="0">
                <a:solidFill>
                  <a:srgbClr val="D31145"/>
                </a:solidFill>
                <a:effectLst/>
                <a:latin typeface="Arial" panose="020B0604020202020204" pitchFamily="34" charset="0"/>
                <a:hlinkClick r:id="rId3"/>
              </a:rPr>
              <a:t> </a:t>
            </a:r>
            <a:r>
              <a:rPr lang="cs-CZ" sz="1050" b="0" i="0" u="none" strike="noStrike" dirty="0" err="1">
                <a:solidFill>
                  <a:srgbClr val="D31145"/>
                </a:solidFill>
                <a:effectLst/>
                <a:latin typeface="Arial" panose="020B0604020202020204" pitchFamily="34" charset="0"/>
                <a:hlinkClick r:id="rId3"/>
              </a:rPr>
              <a:t>with</a:t>
            </a:r>
            <a:r>
              <a:rPr lang="cs-CZ" sz="1050" b="0" i="0" u="none" strike="noStrike" dirty="0">
                <a:solidFill>
                  <a:srgbClr val="D31145"/>
                </a:solidFill>
                <a:effectLst/>
                <a:latin typeface="Arial" panose="020B0604020202020204" pitchFamily="34" charset="0"/>
                <a:hlinkClick r:id="rId3"/>
              </a:rPr>
              <a:t> </a:t>
            </a:r>
            <a:r>
              <a:rPr lang="cs-CZ" sz="1050" b="0" i="0" u="none" strike="noStrike" dirty="0" err="1">
                <a:solidFill>
                  <a:srgbClr val="D31145"/>
                </a:solidFill>
                <a:effectLst/>
                <a:latin typeface="Arial" panose="020B0604020202020204" pitchFamily="34" charset="0"/>
                <a:hlinkClick r:id="rId3"/>
              </a:rPr>
              <a:t>Kurzarbeit</a:t>
            </a:r>
            <a:r>
              <a:rPr lang="cs-CZ" sz="1050" b="0" i="0" u="none" strike="noStrike" dirty="0">
                <a:solidFill>
                  <a:srgbClr val="D31145"/>
                </a:solidFill>
                <a:effectLst/>
                <a:latin typeface="Arial" panose="020B0604020202020204" pitchFamily="34" charset="0"/>
                <a:hlinkClick r:id="rId3"/>
              </a:rPr>
              <a:t>!</a:t>
            </a:r>
            <a:r>
              <a:rPr lang="cs-CZ" sz="1050" b="0" i="0" dirty="0">
                <a:solidFill>
                  <a:srgbClr val="000000"/>
                </a:solidFill>
                <a:effectLst/>
                <a:latin typeface="Arial" panose="020B0604020202020204" pitchFamily="34" charset="0"/>
              </a:rPr>
              <a:t> (</a:t>
            </a:r>
            <a:r>
              <a:rPr lang="cs-CZ" sz="1050" b="0" i="0" dirty="0" err="1">
                <a:solidFill>
                  <a:srgbClr val="000000"/>
                </a:solidFill>
                <a:effectLst/>
                <a:latin typeface="Arial" panose="020B0604020202020204" pitchFamily="34" charset="0"/>
              </a:rPr>
              <a:t>cz</a:t>
            </a:r>
            <a:r>
              <a:rPr lang="cs-CZ" sz="1050" b="0" i="0" dirty="0">
                <a:solidFill>
                  <a:srgbClr val="000000"/>
                </a:solidFill>
                <a:effectLst/>
                <a:latin typeface="Arial" panose="020B0604020202020204" pitchFamily="34" charset="0"/>
              </a:rPr>
              <a:t>), Hospodářské noviny, 10/2020</a:t>
            </a:r>
          </a:p>
          <a:p>
            <a:pPr marL="0" indent="0" algn="l">
              <a:buNone/>
            </a:pPr>
            <a:r>
              <a:rPr lang="cs-CZ" sz="1050" b="0" i="0" u="none" strike="noStrike" dirty="0">
                <a:solidFill>
                  <a:srgbClr val="D31145"/>
                </a:solidFill>
                <a:effectLst/>
                <a:latin typeface="Arial" panose="020B0604020202020204" pitchFamily="34" charset="0"/>
                <a:hlinkClick r:id="rId4"/>
              </a:rPr>
              <a:t>Germany </a:t>
            </a:r>
            <a:r>
              <a:rPr lang="cs-CZ" sz="1050" b="0" i="0" u="none" strike="noStrike" dirty="0" err="1">
                <a:solidFill>
                  <a:srgbClr val="D31145"/>
                </a:solidFill>
                <a:effectLst/>
                <a:latin typeface="Arial" panose="020B0604020202020204" pitchFamily="34" charset="0"/>
                <a:hlinkClick r:id="rId4"/>
              </a:rPr>
              <a:t>promises</a:t>
            </a:r>
            <a:r>
              <a:rPr lang="cs-CZ" sz="1050" b="0" i="0" u="none" strike="noStrike" dirty="0">
                <a:solidFill>
                  <a:srgbClr val="D31145"/>
                </a:solidFill>
                <a:effectLst/>
                <a:latin typeface="Arial" panose="020B0604020202020204" pitchFamily="34" charset="0"/>
                <a:hlinkClick r:id="rId4"/>
              </a:rPr>
              <a:t> to </a:t>
            </a:r>
            <a:r>
              <a:rPr lang="cs-CZ" sz="1050" b="0" i="0" u="none" strike="noStrike" dirty="0" err="1">
                <a:solidFill>
                  <a:srgbClr val="D31145"/>
                </a:solidFill>
                <a:effectLst/>
                <a:latin typeface="Arial" panose="020B0604020202020204" pitchFamily="34" charset="0"/>
                <a:hlinkClick r:id="rId4"/>
              </a:rPr>
              <a:t>help</a:t>
            </a:r>
            <a:r>
              <a:rPr lang="cs-CZ" sz="1050" b="0" i="0" u="none" strike="noStrike" dirty="0">
                <a:solidFill>
                  <a:srgbClr val="D31145"/>
                </a:solidFill>
                <a:effectLst/>
                <a:latin typeface="Arial" panose="020B0604020202020204" pitchFamily="34" charset="0"/>
                <a:hlinkClick r:id="rId4"/>
              </a:rPr>
              <a:t> </a:t>
            </a:r>
            <a:r>
              <a:rPr lang="cs-CZ" sz="1050" b="0" i="0" u="none" strike="noStrike" dirty="0" err="1">
                <a:solidFill>
                  <a:srgbClr val="D31145"/>
                </a:solidFill>
                <a:effectLst/>
                <a:latin typeface="Arial" panose="020B0604020202020204" pitchFamily="34" charset="0"/>
                <a:hlinkClick r:id="rId4"/>
              </a:rPr>
              <a:t>cross-border</a:t>
            </a:r>
            <a:r>
              <a:rPr lang="cs-CZ" sz="1050" b="0" i="0" u="none" strike="noStrike" dirty="0">
                <a:solidFill>
                  <a:srgbClr val="D31145"/>
                </a:solidFill>
                <a:effectLst/>
                <a:latin typeface="Arial" panose="020B0604020202020204" pitchFamily="34" charset="0"/>
                <a:hlinkClick r:id="rId4"/>
              </a:rPr>
              <a:t> </a:t>
            </a:r>
            <a:r>
              <a:rPr lang="cs-CZ" sz="1050" b="0" i="0" u="none" strike="noStrike" dirty="0" err="1">
                <a:solidFill>
                  <a:srgbClr val="D31145"/>
                </a:solidFill>
                <a:effectLst/>
                <a:latin typeface="Arial" panose="020B0604020202020204" pitchFamily="34" charset="0"/>
                <a:hlinkClick r:id="rId4"/>
              </a:rPr>
              <a:t>workers</a:t>
            </a:r>
            <a:r>
              <a:rPr lang="cs-CZ" sz="1050" b="0" i="0" dirty="0">
                <a:solidFill>
                  <a:srgbClr val="000000"/>
                </a:solidFill>
                <a:effectLst/>
                <a:latin typeface="Arial" panose="020B0604020202020204" pitchFamily="34" charset="0"/>
              </a:rPr>
              <a:t> (</a:t>
            </a:r>
            <a:r>
              <a:rPr lang="cs-CZ" sz="1050" b="0" i="0" dirty="0" err="1">
                <a:solidFill>
                  <a:srgbClr val="000000"/>
                </a:solidFill>
                <a:effectLst/>
                <a:latin typeface="Arial" panose="020B0604020202020204" pitchFamily="34" charset="0"/>
              </a:rPr>
              <a:t>cz</a:t>
            </a:r>
            <a:r>
              <a:rPr lang="cs-CZ" sz="1050" b="0" i="0" dirty="0">
                <a:solidFill>
                  <a:srgbClr val="000000"/>
                </a:solidFill>
                <a:effectLst/>
                <a:latin typeface="Arial" panose="020B0604020202020204" pitchFamily="34" charset="0"/>
              </a:rPr>
              <a:t>), penize.cz, 3/2020</a:t>
            </a:r>
          </a:p>
          <a:p>
            <a:pPr marL="0" indent="0">
              <a:spcAft>
                <a:spcPts val="0"/>
              </a:spcAft>
              <a:buNone/>
            </a:pPr>
            <a:r>
              <a:rPr lang="de-DE" sz="1000" dirty="0">
                <a:effectLst/>
                <a:ea typeface="Calibri" panose="020F0502020204030204" pitchFamily="34" charset="0"/>
                <a:cs typeface="Times New Roman" panose="02020603050405020304" pitchFamily="18" charset="0"/>
              </a:rPr>
              <a:t>Tschechisches Arbeitsrecht, GESAMTMETALL, 1.ed. 2016</a:t>
            </a:r>
            <a:endParaRPr lang="cs-CZ" sz="1000" dirty="0">
              <a:effectLst/>
              <a:ea typeface="Calibri" panose="020F0502020204030204" pitchFamily="34" charset="0"/>
              <a:cs typeface="Times New Roman" panose="02020603050405020304" pitchFamily="18" charset="0"/>
            </a:endParaRPr>
          </a:p>
        </p:txBody>
      </p:sp>
      <p:sp>
        <p:nvSpPr>
          <p:cNvPr id="7" name="Rectangle 1027"/>
          <p:cNvSpPr>
            <a:spLocks noChangeArrowheads="1"/>
          </p:cNvSpPr>
          <p:nvPr/>
        </p:nvSpPr>
        <p:spPr bwMode="auto">
          <a:xfrm>
            <a:off x="361528" y="4835525"/>
            <a:ext cx="2554288" cy="1093788"/>
          </a:xfrm>
          <a:prstGeom prst="rect">
            <a:avLst/>
          </a:prstGeom>
          <a:noFill/>
          <a:ln w="3175">
            <a:noFill/>
            <a:miter lim="800000"/>
            <a:headEnd/>
            <a:tailEnd/>
          </a:ln>
          <a:effectLst>
            <a:prstShdw prst="shdw17" dist="17961" dir="2700000">
              <a:schemeClr val="accent1">
                <a:gamma/>
                <a:shade val="60000"/>
                <a:invGamma/>
              </a:schemeClr>
            </a:prstShdw>
          </a:effectLst>
        </p:spPr>
        <p:txBody>
          <a:bodyPr>
            <a:spAutoFit/>
          </a:bodyPr>
          <a:lstStyle/>
          <a:p>
            <a:pPr>
              <a:tabLst>
                <a:tab pos="482600" algn="l"/>
              </a:tabLst>
              <a:defRPr/>
            </a:pPr>
            <a:r>
              <a:rPr lang="cs-CZ" sz="1100" b="1">
                <a:solidFill>
                  <a:srgbClr val="C30038"/>
                </a:solidFill>
              </a:rPr>
              <a:t>Contact</a:t>
            </a:r>
            <a:r>
              <a:rPr lang="de-DE" sz="1100" b="1" dirty="0">
                <a:solidFill>
                  <a:srgbClr val="C30038"/>
                </a:solidFill>
              </a:rPr>
              <a:t>:</a:t>
            </a:r>
          </a:p>
          <a:p>
            <a:pPr>
              <a:tabLst>
                <a:tab pos="482600" algn="l"/>
              </a:tabLst>
              <a:defRPr/>
            </a:pPr>
            <a:r>
              <a:rPr lang="cs-CZ" sz="900" dirty="0">
                <a:solidFill>
                  <a:srgbClr val="000000"/>
                </a:solidFill>
                <a:latin typeface="+mn-lt"/>
                <a:cs typeface="+mn-cs"/>
              </a:rPr>
              <a:t>bpv Braun </a:t>
            </a:r>
            <a:r>
              <a:rPr lang="de-DE" sz="900" dirty="0">
                <a:solidFill>
                  <a:srgbClr val="000000"/>
                </a:solidFill>
                <a:latin typeface="+mn-lt"/>
                <a:cs typeface="+mn-cs"/>
              </a:rPr>
              <a:t>Partners</a:t>
            </a:r>
            <a:r>
              <a:rPr lang="cs-CZ" sz="900" dirty="0">
                <a:solidFill>
                  <a:srgbClr val="000000"/>
                </a:solidFill>
                <a:latin typeface="+mn-lt"/>
                <a:cs typeface="+mn-cs"/>
              </a:rPr>
              <a:t> s.r.o.</a:t>
            </a:r>
            <a:endParaRPr lang="de-DE" sz="900" dirty="0">
              <a:solidFill>
                <a:srgbClr val="000000"/>
              </a:solidFill>
              <a:latin typeface="+mn-lt"/>
              <a:cs typeface="+mn-cs"/>
            </a:endParaRPr>
          </a:p>
          <a:p>
            <a:pPr>
              <a:tabLst>
                <a:tab pos="482600" algn="l"/>
              </a:tabLst>
              <a:defRPr/>
            </a:pPr>
            <a:r>
              <a:rPr lang="de-DE" sz="900" dirty="0">
                <a:solidFill>
                  <a:srgbClr val="000000"/>
                </a:solidFill>
                <a:latin typeface="+mn-lt"/>
                <a:cs typeface="+mn-cs"/>
              </a:rPr>
              <a:t>Pal</a:t>
            </a:r>
            <a:r>
              <a:rPr lang="cs-CZ" sz="900" dirty="0" err="1">
                <a:solidFill>
                  <a:srgbClr val="000000"/>
                </a:solidFill>
                <a:latin typeface="+mn-lt"/>
                <a:cs typeface="+mn-cs"/>
              </a:rPr>
              <a:t>ác</a:t>
            </a:r>
            <a:r>
              <a:rPr lang="cs-CZ" sz="900" dirty="0">
                <a:solidFill>
                  <a:srgbClr val="000000"/>
                </a:solidFill>
                <a:latin typeface="+mn-lt"/>
                <a:cs typeface="+mn-cs"/>
              </a:rPr>
              <a:t> </a:t>
            </a:r>
            <a:r>
              <a:rPr lang="cs-CZ" sz="900" dirty="0" err="1">
                <a:solidFill>
                  <a:srgbClr val="000000"/>
                </a:solidFill>
                <a:latin typeface="+mn-lt"/>
                <a:cs typeface="+mn-cs"/>
              </a:rPr>
              <a:t>Myslbek</a:t>
            </a:r>
            <a:r>
              <a:rPr lang="cs-CZ" sz="900" dirty="0">
                <a:solidFill>
                  <a:srgbClr val="000000"/>
                </a:solidFill>
                <a:latin typeface="+mn-lt"/>
                <a:cs typeface="+mn-cs"/>
              </a:rPr>
              <a:t>, Ovocný trh 8</a:t>
            </a:r>
            <a:endParaRPr lang="de-DE" sz="900" dirty="0">
              <a:solidFill>
                <a:srgbClr val="000000"/>
              </a:solidFill>
              <a:latin typeface="+mn-lt"/>
              <a:cs typeface="+mn-cs"/>
            </a:endParaRPr>
          </a:p>
          <a:p>
            <a:pPr>
              <a:tabLst>
                <a:tab pos="482600" algn="l"/>
              </a:tabLst>
              <a:defRPr/>
            </a:pPr>
            <a:r>
              <a:rPr lang="cs-CZ" sz="900" dirty="0">
                <a:solidFill>
                  <a:srgbClr val="000000"/>
                </a:solidFill>
                <a:latin typeface="+mn-lt"/>
                <a:cs typeface="+mn-cs"/>
              </a:rPr>
              <a:t>110 00  Praha 1</a:t>
            </a:r>
            <a:endParaRPr lang="de-DE" sz="900" dirty="0">
              <a:solidFill>
                <a:srgbClr val="000000"/>
              </a:solidFill>
              <a:latin typeface="+mn-lt"/>
              <a:cs typeface="+mn-cs"/>
            </a:endParaRPr>
          </a:p>
          <a:p>
            <a:pPr>
              <a:tabLst>
                <a:tab pos="482600" algn="l"/>
              </a:tabLst>
              <a:defRPr/>
            </a:pPr>
            <a:r>
              <a:rPr lang="cs-CZ" sz="900" dirty="0">
                <a:solidFill>
                  <a:srgbClr val="000000"/>
                </a:solidFill>
                <a:latin typeface="+mn-lt"/>
                <a:cs typeface="+mn-cs"/>
              </a:rPr>
              <a:t>Tel</a:t>
            </a:r>
            <a:r>
              <a:rPr lang="de-DE" sz="900" dirty="0">
                <a:solidFill>
                  <a:srgbClr val="000000"/>
                </a:solidFill>
                <a:latin typeface="+mn-lt"/>
                <a:cs typeface="+mn-cs"/>
              </a:rPr>
              <a:t>: +</a:t>
            </a:r>
            <a:r>
              <a:rPr lang="cs-CZ" sz="900" dirty="0">
                <a:solidFill>
                  <a:srgbClr val="000000"/>
                </a:solidFill>
                <a:latin typeface="+mn-lt"/>
                <a:cs typeface="+mn-cs"/>
              </a:rPr>
              <a:t>420-224 490 000</a:t>
            </a:r>
            <a:endParaRPr lang="de-DE" sz="900" dirty="0">
              <a:solidFill>
                <a:srgbClr val="000000"/>
              </a:solidFill>
              <a:latin typeface="+mn-lt"/>
              <a:cs typeface="+mn-cs"/>
            </a:endParaRPr>
          </a:p>
          <a:p>
            <a:pPr>
              <a:tabLst>
                <a:tab pos="482600" algn="l"/>
              </a:tabLst>
              <a:defRPr/>
            </a:pPr>
            <a:r>
              <a:rPr lang="de-DE" sz="900" dirty="0">
                <a:solidFill>
                  <a:srgbClr val="000000"/>
                </a:solidFill>
                <a:latin typeface="+mn-lt"/>
                <a:cs typeface="+mn-cs"/>
              </a:rPr>
              <a:t>Fax:</a:t>
            </a:r>
            <a:r>
              <a:rPr lang="cs-CZ" sz="900" dirty="0">
                <a:solidFill>
                  <a:srgbClr val="000000"/>
                </a:solidFill>
                <a:latin typeface="+mn-lt"/>
                <a:cs typeface="+mn-cs"/>
              </a:rPr>
              <a:t>+420-224 490 033</a:t>
            </a:r>
            <a:endParaRPr lang="de-DE" sz="900" dirty="0">
              <a:solidFill>
                <a:srgbClr val="000000"/>
              </a:solidFill>
              <a:latin typeface="+mn-lt"/>
              <a:cs typeface="+mn-cs"/>
            </a:endParaRPr>
          </a:p>
          <a:p>
            <a:pPr>
              <a:tabLst>
                <a:tab pos="482600" algn="l"/>
              </a:tabLst>
              <a:defRPr/>
            </a:pPr>
            <a:r>
              <a:rPr lang="cs-CZ" sz="900" dirty="0">
                <a:solidFill>
                  <a:srgbClr val="000000"/>
                </a:solidFill>
                <a:latin typeface="+mn-lt"/>
                <a:cs typeface="+mn-cs"/>
              </a:rPr>
              <a:t>E</a:t>
            </a:r>
            <a:r>
              <a:rPr lang="de-DE" sz="900" dirty="0">
                <a:solidFill>
                  <a:srgbClr val="000000"/>
                </a:solidFill>
                <a:latin typeface="+mn-lt"/>
                <a:cs typeface="+mn-cs"/>
              </a:rPr>
              <a:t>-</a:t>
            </a:r>
            <a:r>
              <a:rPr lang="cs-CZ" sz="900" dirty="0">
                <a:solidFill>
                  <a:srgbClr val="000000"/>
                </a:solidFill>
                <a:latin typeface="+mn-lt"/>
                <a:cs typeface="+mn-cs"/>
              </a:rPr>
              <a:t>m</a:t>
            </a:r>
            <a:r>
              <a:rPr lang="de-DE" sz="900" dirty="0" err="1">
                <a:solidFill>
                  <a:srgbClr val="000000"/>
                </a:solidFill>
                <a:latin typeface="+mn-lt"/>
                <a:cs typeface="+mn-cs"/>
              </a:rPr>
              <a:t>ail</a:t>
            </a:r>
            <a:r>
              <a:rPr lang="de-DE" sz="900" dirty="0">
                <a:solidFill>
                  <a:srgbClr val="000000"/>
                </a:solidFill>
                <a:latin typeface="+mn-lt"/>
                <a:cs typeface="+mn-cs"/>
              </a:rPr>
              <a:t>:</a:t>
            </a:r>
            <a:r>
              <a:rPr lang="cs-CZ" sz="900" dirty="0">
                <a:solidFill>
                  <a:srgbClr val="000000"/>
                </a:solidFill>
                <a:latin typeface="+mn-lt"/>
                <a:cs typeface="+mn-cs"/>
              </a:rPr>
              <a:t> </a:t>
            </a:r>
            <a:r>
              <a:rPr lang="cs-CZ" sz="900" dirty="0" err="1">
                <a:solidFill>
                  <a:srgbClr val="000000"/>
                </a:solidFill>
                <a:latin typeface="+mn-lt"/>
                <a:cs typeface="+mn-cs"/>
              </a:rPr>
              <a:t>arthur.braun@bpv-b</a:t>
            </a:r>
            <a:r>
              <a:rPr lang="de-DE" sz="900" dirty="0">
                <a:solidFill>
                  <a:srgbClr val="000000"/>
                </a:solidFill>
                <a:latin typeface="+mn-lt"/>
                <a:cs typeface="+mn-cs"/>
              </a:rPr>
              <a:t>p</a:t>
            </a:r>
            <a:r>
              <a:rPr lang="cs-CZ" sz="900" dirty="0">
                <a:solidFill>
                  <a:srgbClr val="000000"/>
                </a:solidFill>
                <a:latin typeface="+mn-lt"/>
                <a:cs typeface="+mn-cs"/>
              </a:rPr>
              <a:t>.</a:t>
            </a:r>
            <a:r>
              <a:rPr lang="cs-CZ" sz="900" dirty="0" err="1">
                <a:solidFill>
                  <a:srgbClr val="000000"/>
                </a:solidFill>
                <a:latin typeface="+mn-lt"/>
                <a:cs typeface="+mn-cs"/>
              </a:rPr>
              <a:t>com</a:t>
            </a:r>
            <a:endParaRPr lang="de-DE" sz="900" dirty="0">
              <a:solidFill>
                <a:srgbClr val="000000"/>
              </a:solidFill>
              <a:latin typeface="+mn-lt"/>
              <a:cs typeface="+mn-cs"/>
            </a:endParaRPr>
          </a:p>
        </p:txBody>
      </p:sp>
      <p:sp>
        <p:nvSpPr>
          <p:cNvPr id="29703" name="TextovéPole 1"/>
          <p:cNvSpPr txBox="1">
            <a:spLocks noChangeArrowheads="1"/>
          </p:cNvSpPr>
          <p:nvPr/>
        </p:nvSpPr>
        <p:spPr bwMode="auto">
          <a:xfrm>
            <a:off x="361528" y="3212976"/>
            <a:ext cx="2881313"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None/>
            </a:pPr>
            <a:r>
              <a:rPr lang="en-US" sz="1400" b="1" dirty="0">
                <a:solidFill>
                  <a:srgbClr val="C30038"/>
                </a:solidFill>
                <a:sym typeface="Arial" charset="0"/>
              </a:rPr>
              <a:t>Arthur Braun, M.A.</a:t>
            </a:r>
          </a:p>
          <a:p>
            <a:pPr eaLnBrk="1" hangingPunct="1">
              <a:lnSpc>
                <a:spcPts val="1400"/>
              </a:lnSpc>
              <a:spcBef>
                <a:spcPts val="700"/>
              </a:spcBef>
            </a:pPr>
            <a:r>
              <a:rPr lang="cs-CZ" sz="1100" b="1" dirty="0" err="1">
                <a:solidFill>
                  <a:srgbClr val="000000"/>
                </a:solidFill>
                <a:sym typeface="Arial" charset="0"/>
              </a:rPr>
              <a:t>Managing</a:t>
            </a:r>
            <a:r>
              <a:rPr lang="cs-CZ" sz="1100" b="1" dirty="0">
                <a:solidFill>
                  <a:srgbClr val="000000"/>
                </a:solidFill>
                <a:sym typeface="Arial" charset="0"/>
              </a:rPr>
              <a:t> Partner</a:t>
            </a:r>
          </a:p>
          <a:p>
            <a:pPr eaLnBrk="1" hangingPunct="1"/>
            <a:endParaRPr lang="en-US" sz="11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385813" y="1124944"/>
            <a:ext cx="180000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ástupný symbol pro číslo snímku 4"/>
          <p:cNvSpPr>
            <a:spLocks noGrp="1"/>
          </p:cNvSpPr>
          <p:nvPr>
            <p:ph type="sldNum" sz="quarter" idx="11"/>
          </p:nvPr>
        </p:nvSpPr>
        <p:spPr>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B32528"/>
              </a:buClr>
              <a:buFont typeface="Wingdings" pitchFamily="2" charset="2"/>
              <a:buChar char="§"/>
              <a:defRPr sz="2900">
                <a:solidFill>
                  <a:schemeClr val="tx1"/>
                </a:solidFill>
                <a:latin typeface="Arial" charset="0"/>
                <a:cs typeface="Arial" charset="0"/>
              </a:defRPr>
            </a:lvl1pPr>
            <a:lvl2pPr marL="742950" indent="-285750" eaLnBrk="0" hangingPunct="0">
              <a:spcBef>
                <a:spcPct val="20000"/>
              </a:spcBef>
              <a:buClr>
                <a:srgbClr val="B32528"/>
              </a:buClr>
              <a:buFont typeface="Wingdings" pitchFamily="2" charset="2"/>
              <a:buChar char="§"/>
              <a:defRPr sz="2300">
                <a:solidFill>
                  <a:schemeClr val="tx1"/>
                </a:solidFill>
                <a:latin typeface="Arial" charset="0"/>
                <a:cs typeface="Arial" charset="0"/>
              </a:defRPr>
            </a:lvl2pPr>
            <a:lvl3pPr marL="1143000" indent="-228600" eaLnBrk="0" hangingPunct="0">
              <a:spcBef>
                <a:spcPct val="20000"/>
              </a:spcBef>
              <a:buClr>
                <a:srgbClr val="B32528"/>
              </a:buClr>
              <a:buFont typeface="Wingdings" pitchFamily="2" charset="2"/>
              <a:buChar char="§"/>
              <a:defRPr sz="1900">
                <a:solidFill>
                  <a:schemeClr val="tx1"/>
                </a:solidFill>
                <a:latin typeface="Arial" charset="0"/>
                <a:cs typeface="Arial" charset="0"/>
              </a:defRPr>
            </a:lvl3pPr>
            <a:lvl4pPr marL="1600200" indent="-228600" eaLnBrk="0" hangingPunct="0">
              <a:spcBef>
                <a:spcPct val="20000"/>
              </a:spcBef>
              <a:buClr>
                <a:srgbClr val="B32528"/>
              </a:buClr>
              <a:buFont typeface="Wingdings" pitchFamily="2" charset="2"/>
              <a:buChar char="§"/>
              <a:defRPr sz="1900">
                <a:solidFill>
                  <a:schemeClr val="tx1"/>
                </a:solidFill>
                <a:latin typeface="Arial" charset="0"/>
                <a:cs typeface="Arial" charset="0"/>
              </a:defRPr>
            </a:lvl4pPr>
            <a:lvl5pPr marL="2057400" indent="-228600" eaLnBrk="0" hangingPunct="0">
              <a:spcBef>
                <a:spcPct val="20000"/>
              </a:spcBef>
              <a:buClr>
                <a:srgbClr val="B32528"/>
              </a:buClr>
              <a:buFont typeface="Wingdings" pitchFamily="2" charset="2"/>
              <a:buChar char="§"/>
              <a:defRPr sz="1900">
                <a:solidFill>
                  <a:schemeClr val="tx1"/>
                </a:solidFill>
                <a:latin typeface="Arial" charset="0"/>
                <a:cs typeface="Arial" charset="0"/>
              </a:defRPr>
            </a:lvl5pPr>
            <a:lvl6pPr marL="2514600" indent="-228600" eaLnBrk="0" fontAlgn="base" hangingPunct="0">
              <a:spcBef>
                <a:spcPct val="20000"/>
              </a:spcBef>
              <a:spcAft>
                <a:spcPct val="0"/>
              </a:spcAft>
              <a:buClr>
                <a:srgbClr val="B32528"/>
              </a:buClr>
              <a:buFont typeface="Wingdings" pitchFamily="2" charset="2"/>
              <a:buChar char="§"/>
              <a:defRPr sz="1900">
                <a:solidFill>
                  <a:schemeClr val="tx1"/>
                </a:solidFill>
                <a:latin typeface="Arial" charset="0"/>
                <a:cs typeface="Arial" charset="0"/>
              </a:defRPr>
            </a:lvl6pPr>
            <a:lvl7pPr marL="2971800" indent="-228600" eaLnBrk="0" fontAlgn="base" hangingPunct="0">
              <a:spcBef>
                <a:spcPct val="20000"/>
              </a:spcBef>
              <a:spcAft>
                <a:spcPct val="0"/>
              </a:spcAft>
              <a:buClr>
                <a:srgbClr val="B32528"/>
              </a:buClr>
              <a:buFont typeface="Wingdings" pitchFamily="2" charset="2"/>
              <a:buChar char="§"/>
              <a:defRPr sz="1900">
                <a:solidFill>
                  <a:schemeClr val="tx1"/>
                </a:solidFill>
                <a:latin typeface="Arial" charset="0"/>
                <a:cs typeface="Arial" charset="0"/>
              </a:defRPr>
            </a:lvl7pPr>
            <a:lvl8pPr marL="3429000" indent="-228600" eaLnBrk="0" fontAlgn="base" hangingPunct="0">
              <a:spcBef>
                <a:spcPct val="20000"/>
              </a:spcBef>
              <a:spcAft>
                <a:spcPct val="0"/>
              </a:spcAft>
              <a:buClr>
                <a:srgbClr val="B32528"/>
              </a:buClr>
              <a:buFont typeface="Wingdings" pitchFamily="2" charset="2"/>
              <a:buChar char="§"/>
              <a:defRPr sz="1900">
                <a:solidFill>
                  <a:schemeClr val="tx1"/>
                </a:solidFill>
                <a:latin typeface="Arial" charset="0"/>
                <a:cs typeface="Arial" charset="0"/>
              </a:defRPr>
            </a:lvl8pPr>
            <a:lvl9pPr marL="3886200" indent="-228600" eaLnBrk="0" fontAlgn="base" hangingPunct="0">
              <a:spcBef>
                <a:spcPct val="20000"/>
              </a:spcBef>
              <a:spcAft>
                <a:spcPct val="0"/>
              </a:spcAft>
              <a:buClr>
                <a:srgbClr val="B32528"/>
              </a:buClr>
              <a:buFont typeface="Wingdings" pitchFamily="2" charset="2"/>
              <a:buChar char="§"/>
              <a:defRPr sz="1900">
                <a:solidFill>
                  <a:schemeClr val="tx1"/>
                </a:solidFill>
                <a:latin typeface="Arial" charset="0"/>
                <a:cs typeface="Arial" charset="0"/>
              </a:defRPr>
            </a:lvl9pPr>
          </a:lstStyle>
          <a:p>
            <a:pPr eaLnBrk="1" hangingPunct="1">
              <a:spcBef>
                <a:spcPct val="0"/>
              </a:spcBef>
              <a:buClrTx/>
              <a:buFontTx/>
              <a:buNone/>
            </a:pPr>
            <a:r>
              <a:rPr lang="cs-CZ" altLang="en-US" sz="1500" dirty="0"/>
              <a:t>13</a:t>
            </a:r>
            <a:endParaRPr lang="en-US" altLang="en-US" sz="1500" dirty="0"/>
          </a:p>
        </p:txBody>
      </p:sp>
      <p:sp>
        <p:nvSpPr>
          <p:cNvPr id="3" name="Nadpis 2">
            <a:extLst>
              <a:ext uri="{FF2B5EF4-FFF2-40B4-BE49-F238E27FC236}">
                <a16:creationId xmlns:a16="http://schemas.microsoft.com/office/drawing/2014/main" xmlns="" id="{96BB75A6-3A5F-4504-882D-18EF84487C0D}"/>
              </a:ext>
            </a:extLst>
          </p:cNvPr>
          <p:cNvSpPr>
            <a:spLocks noGrp="1"/>
          </p:cNvSpPr>
          <p:nvPr>
            <p:ph type="title"/>
          </p:nvPr>
        </p:nvSpPr>
        <p:spPr/>
        <p:txBody>
          <a:bodyPr/>
          <a:lstStyle/>
          <a:p>
            <a:r>
              <a:rPr lang="cs-CZ" sz="2400" dirty="0" err="1"/>
              <a:t>Contact</a:t>
            </a:r>
            <a:endParaRPr lang="cs-CZ" sz="2400" dirty="0"/>
          </a:p>
        </p:txBody>
      </p:sp>
    </p:spTree>
    <p:extLst>
      <p:ext uri="{BB962C8B-B14F-4D97-AF65-F5344CB8AC3E}">
        <p14:creationId xmlns:p14="http://schemas.microsoft.com/office/powerpoint/2010/main" val="1464484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body" sz="half" idx="2"/>
          </p:nvPr>
        </p:nvSpPr>
        <p:spPr>
          <a:xfrm>
            <a:off x="2772098" y="981075"/>
            <a:ext cx="5688334" cy="5543550"/>
          </a:xfrm>
        </p:spPr>
        <p:txBody>
          <a:bodyPr/>
          <a:lstStyle/>
          <a:p>
            <a:pPr marL="0" indent="0" algn="just">
              <a:spcBef>
                <a:spcPct val="0"/>
              </a:spcBef>
              <a:buClrTx/>
              <a:buNone/>
              <a:defRPr/>
            </a:pPr>
            <a:r>
              <a:rPr lang="en-US" sz="1050" b="1" dirty="0">
                <a:solidFill>
                  <a:srgbClr val="000000"/>
                </a:solidFill>
              </a:rPr>
              <a:t>Lucie Kalašová </a:t>
            </a:r>
            <a:r>
              <a:rPr lang="en-US" sz="1050" dirty="0">
                <a:solidFill>
                  <a:srgbClr val="000000"/>
                </a:solidFill>
              </a:rPr>
              <a:t>is Of counsel at </a:t>
            </a:r>
            <a:r>
              <a:rPr lang="cs-CZ" sz="1050" b="1" dirty="0">
                <a:solidFill>
                  <a:srgbClr val="C00000"/>
                </a:solidFill>
              </a:rPr>
              <a:t>bpv</a:t>
            </a:r>
            <a:r>
              <a:rPr lang="cs-CZ" sz="1050" b="1" dirty="0">
                <a:solidFill>
                  <a:srgbClr val="000000"/>
                </a:solidFill>
              </a:rPr>
              <a:t> BRAUN PARTNERS </a:t>
            </a:r>
            <a:r>
              <a:rPr lang="en-US" sz="1050" dirty="0">
                <a:solidFill>
                  <a:srgbClr val="000000"/>
                </a:solidFill>
              </a:rPr>
              <a:t>. She leads the employment law and data protection practice. She specializes in </a:t>
            </a:r>
            <a:r>
              <a:rPr lang="en-US" sz="1050" dirty="0" err="1">
                <a:solidFill>
                  <a:srgbClr val="000000"/>
                </a:solidFill>
              </a:rPr>
              <a:t>labour</a:t>
            </a:r>
            <a:r>
              <a:rPr lang="en-US" sz="1050" dirty="0">
                <a:solidFill>
                  <a:srgbClr val="000000"/>
                </a:solidFill>
              </a:rPr>
              <a:t> and employment law, related litigation and data protection. The prestigious international rating publications Chambers Europe and European Legal 500 mentioned Lucie Kalašová as an expert in employment law. Lucie Kalašová regularly speaks at seminars, including highly specialized seminars for lawyers and legal professionals at </a:t>
            </a:r>
            <a:r>
              <a:rPr lang="en-US" sz="1050" dirty="0">
                <a:solidFill>
                  <a:srgbClr val="000000"/>
                </a:solidFill>
                <a:hlinkClick r:id="rId3"/>
              </a:rPr>
              <a:t>Beck Akademie</a:t>
            </a:r>
            <a:r>
              <a:rPr lang="cs-CZ" sz="1050" dirty="0">
                <a:solidFill>
                  <a:srgbClr val="000000"/>
                </a:solidFill>
              </a:rPr>
              <a:t>. </a:t>
            </a:r>
            <a:r>
              <a:rPr lang="en-US" sz="1050" dirty="0">
                <a:solidFill>
                  <a:srgbClr val="000000"/>
                </a:solidFill>
              </a:rPr>
              <a:t>She has published numerous articles regarding various current data protection and </a:t>
            </a:r>
            <a:r>
              <a:rPr lang="en-US" sz="1050" dirty="0" err="1">
                <a:solidFill>
                  <a:srgbClr val="000000"/>
                </a:solidFill>
              </a:rPr>
              <a:t>labour</a:t>
            </a:r>
            <a:r>
              <a:rPr lang="en-US" sz="1050" dirty="0">
                <a:solidFill>
                  <a:srgbClr val="000000"/>
                </a:solidFill>
              </a:rPr>
              <a:t> law problems. </a:t>
            </a:r>
            <a:endParaRPr lang="cs-CZ" sz="1050" dirty="0">
              <a:solidFill>
                <a:srgbClr val="000000"/>
              </a:solidFill>
            </a:endParaRPr>
          </a:p>
          <a:p>
            <a:pPr algn="just">
              <a:spcBef>
                <a:spcPct val="0"/>
              </a:spcBef>
              <a:buClrTx/>
              <a:buFont typeface="Wingdings" pitchFamily="2" charset="2"/>
              <a:buNone/>
              <a:defRPr/>
            </a:pPr>
            <a:endParaRPr lang="cs-CZ" sz="1050" dirty="0">
              <a:solidFill>
                <a:srgbClr val="000000"/>
              </a:solidFill>
            </a:endParaRPr>
          </a:p>
          <a:p>
            <a:pPr algn="just">
              <a:spcBef>
                <a:spcPct val="0"/>
              </a:spcBef>
              <a:buClrTx/>
              <a:buNone/>
              <a:defRPr/>
            </a:pPr>
            <a:r>
              <a:rPr lang="cs-CZ" sz="1050" b="1" dirty="0" err="1">
                <a:solidFill>
                  <a:srgbClr val="C30038"/>
                </a:solidFill>
              </a:rPr>
              <a:t>Languages</a:t>
            </a:r>
            <a:endParaRPr lang="en-US" sz="1050" b="1" dirty="0">
              <a:solidFill>
                <a:srgbClr val="C30038"/>
              </a:solidFill>
            </a:endParaRPr>
          </a:p>
          <a:p>
            <a:pPr algn="just">
              <a:spcBef>
                <a:spcPct val="0"/>
              </a:spcBef>
              <a:buClrTx/>
              <a:buNone/>
              <a:defRPr/>
            </a:pPr>
            <a:r>
              <a:rPr lang="cs-CZ" sz="1050" dirty="0">
                <a:solidFill>
                  <a:srgbClr val="000000"/>
                </a:solidFill>
              </a:rPr>
              <a:t>Czech</a:t>
            </a:r>
            <a:r>
              <a:rPr lang="en-US" sz="1050" dirty="0">
                <a:solidFill>
                  <a:srgbClr val="000000"/>
                </a:solidFill>
              </a:rPr>
              <a:t>, German, English</a:t>
            </a:r>
          </a:p>
          <a:p>
            <a:pPr algn="just">
              <a:spcBef>
                <a:spcPct val="0"/>
              </a:spcBef>
              <a:buClrTx/>
              <a:buNone/>
              <a:defRPr/>
            </a:pPr>
            <a:endParaRPr lang="en-US" sz="1050" dirty="0">
              <a:solidFill>
                <a:srgbClr val="000000"/>
              </a:solidFill>
            </a:endParaRPr>
          </a:p>
          <a:p>
            <a:pPr algn="just">
              <a:spcBef>
                <a:spcPct val="0"/>
              </a:spcBef>
              <a:buClrTx/>
              <a:buNone/>
              <a:defRPr/>
            </a:pPr>
            <a:r>
              <a:rPr lang="cs-CZ" sz="1050" b="1" dirty="0" err="1">
                <a:solidFill>
                  <a:srgbClr val="C30038"/>
                </a:solidFill>
              </a:rPr>
              <a:t>Education</a:t>
            </a:r>
            <a:endParaRPr lang="en-US" sz="1050" b="1" dirty="0">
              <a:solidFill>
                <a:srgbClr val="C30038"/>
              </a:solidFill>
            </a:endParaRPr>
          </a:p>
          <a:p>
            <a:pPr algn="just">
              <a:spcBef>
                <a:spcPct val="0"/>
              </a:spcBef>
              <a:buClrTx/>
              <a:buNone/>
              <a:defRPr/>
            </a:pPr>
            <a:r>
              <a:rPr lang="en-US" sz="1050" noProof="1"/>
              <a:t>Law faculty at the University in Passau, Germany (LL.M., 2007)</a:t>
            </a:r>
          </a:p>
          <a:p>
            <a:pPr algn="just">
              <a:spcBef>
                <a:spcPct val="0"/>
              </a:spcBef>
              <a:buClrTx/>
              <a:buNone/>
              <a:defRPr/>
            </a:pPr>
            <a:r>
              <a:rPr lang="en-US" sz="1050" noProof="1"/>
              <a:t>Law faculty at the University of Western Bohemia in Pilsen (JUDr., 2007)</a:t>
            </a:r>
          </a:p>
          <a:p>
            <a:pPr algn="just">
              <a:spcBef>
                <a:spcPct val="0"/>
              </a:spcBef>
              <a:buClrTx/>
              <a:buNone/>
              <a:defRPr/>
            </a:pPr>
            <a:r>
              <a:rPr lang="en-US" sz="1050" noProof="1"/>
              <a:t>Law faculty at the University of Western Bohemia in Pilsen (Mgr., 2006)</a:t>
            </a:r>
          </a:p>
          <a:p>
            <a:pPr algn="just">
              <a:spcBef>
                <a:spcPct val="0"/>
              </a:spcBef>
              <a:buClrTx/>
              <a:buNone/>
              <a:defRPr/>
            </a:pPr>
            <a:r>
              <a:rPr lang="en-US" sz="1050" noProof="1"/>
              <a:t>Law faculty at the University in Passau, Germany (2003/2004)</a:t>
            </a:r>
          </a:p>
          <a:p>
            <a:pPr algn="just">
              <a:spcBef>
                <a:spcPct val="0"/>
              </a:spcBef>
              <a:buClrTx/>
              <a:buNone/>
              <a:defRPr/>
            </a:pPr>
            <a:r>
              <a:rPr lang="en-US" sz="1050" noProof="1"/>
              <a:t>Faculty of Arts at the Technical University in Chemnitz, Germany (SS, 2003)</a:t>
            </a:r>
            <a:endParaRPr lang="en-US" sz="1050" dirty="0">
              <a:solidFill>
                <a:srgbClr val="000000"/>
              </a:solidFill>
            </a:endParaRPr>
          </a:p>
          <a:p>
            <a:pPr algn="just">
              <a:spcBef>
                <a:spcPct val="0"/>
              </a:spcBef>
              <a:buClrTx/>
              <a:buNone/>
              <a:defRPr/>
            </a:pPr>
            <a:endParaRPr lang="cs-CZ" sz="1050" b="1" dirty="0">
              <a:solidFill>
                <a:srgbClr val="C30038"/>
              </a:solidFill>
            </a:endParaRPr>
          </a:p>
          <a:p>
            <a:pPr algn="just">
              <a:spcBef>
                <a:spcPct val="0"/>
              </a:spcBef>
              <a:buClrTx/>
              <a:buNone/>
              <a:defRPr/>
            </a:pPr>
            <a:r>
              <a:rPr lang="cs-CZ" sz="1050" b="1" dirty="0" err="1">
                <a:solidFill>
                  <a:srgbClr val="C30038"/>
                </a:solidFill>
              </a:rPr>
              <a:t>Work</a:t>
            </a:r>
            <a:r>
              <a:rPr lang="cs-CZ" sz="1050" b="1" dirty="0">
                <a:solidFill>
                  <a:srgbClr val="C30038"/>
                </a:solidFill>
              </a:rPr>
              <a:t> </a:t>
            </a:r>
            <a:r>
              <a:rPr lang="cs-CZ" sz="1050" b="1" dirty="0" err="1">
                <a:solidFill>
                  <a:srgbClr val="C30038"/>
                </a:solidFill>
              </a:rPr>
              <a:t>experience</a:t>
            </a:r>
            <a:endParaRPr lang="en-US" sz="1050" b="1" dirty="0">
              <a:solidFill>
                <a:srgbClr val="C30038"/>
              </a:solidFill>
            </a:endParaRPr>
          </a:p>
          <a:p>
            <a:pPr algn="just">
              <a:spcBef>
                <a:spcPct val="0"/>
              </a:spcBef>
              <a:buClrTx/>
              <a:buNone/>
              <a:defRPr/>
            </a:pPr>
            <a:r>
              <a:rPr lang="cs-CZ" sz="1050" dirty="0" err="1">
                <a:solidFill>
                  <a:srgbClr val="000000"/>
                </a:solidFill>
              </a:rPr>
              <a:t>Since</a:t>
            </a:r>
            <a:r>
              <a:rPr lang="cs-CZ" sz="1050" dirty="0">
                <a:solidFill>
                  <a:srgbClr val="000000"/>
                </a:solidFill>
              </a:rPr>
              <a:t> </a:t>
            </a:r>
            <a:r>
              <a:rPr lang="en-US" sz="1050" dirty="0">
                <a:solidFill>
                  <a:srgbClr val="000000"/>
                </a:solidFill>
              </a:rPr>
              <a:t>200</a:t>
            </a:r>
            <a:r>
              <a:rPr lang="cs-CZ" sz="1050" dirty="0">
                <a:solidFill>
                  <a:srgbClr val="000000"/>
                </a:solidFill>
              </a:rPr>
              <a:t>7</a:t>
            </a:r>
            <a:r>
              <a:rPr lang="en-US" sz="1050" dirty="0">
                <a:solidFill>
                  <a:srgbClr val="000000"/>
                </a:solidFill>
              </a:rPr>
              <a:t>	bpv Braun Partners</a:t>
            </a:r>
            <a:endParaRPr lang="cs-CZ" sz="1050" dirty="0">
              <a:solidFill>
                <a:srgbClr val="000000"/>
              </a:solidFill>
            </a:endParaRPr>
          </a:p>
          <a:p>
            <a:pPr marL="0" indent="0">
              <a:spcBef>
                <a:spcPct val="0"/>
              </a:spcBef>
              <a:buClrTx/>
              <a:buFont typeface="Wingdings" pitchFamily="2" charset="2"/>
              <a:buNone/>
              <a:defRPr/>
            </a:pPr>
            <a:endParaRPr lang="cs-CZ" sz="1050" b="1" dirty="0">
              <a:solidFill>
                <a:srgbClr val="C30038"/>
              </a:solidFill>
            </a:endParaRPr>
          </a:p>
          <a:p>
            <a:pPr algn="just">
              <a:spcBef>
                <a:spcPct val="0"/>
              </a:spcBef>
              <a:buClrTx/>
              <a:buFont typeface="Wingdings" pitchFamily="2" charset="2"/>
              <a:buNone/>
              <a:defRPr/>
            </a:pPr>
            <a:r>
              <a:rPr lang="de-DE" sz="1050" b="1" dirty="0" err="1">
                <a:solidFill>
                  <a:srgbClr val="C30038"/>
                </a:solidFill>
              </a:rPr>
              <a:t>Miscellaneous</a:t>
            </a:r>
            <a:endParaRPr lang="de-DE" sz="1050" b="1" dirty="0">
              <a:solidFill>
                <a:srgbClr val="C30038"/>
              </a:solidFill>
            </a:endParaRPr>
          </a:p>
          <a:p>
            <a:pPr algn="just">
              <a:spcBef>
                <a:spcPct val="0"/>
              </a:spcBef>
              <a:buClrTx/>
              <a:buNone/>
              <a:defRPr/>
            </a:pPr>
            <a:r>
              <a:rPr lang="en-US" sz="1050" dirty="0">
                <a:solidFill>
                  <a:srgbClr val="000000"/>
                </a:solidFill>
                <a:sym typeface="Arial" charset="0"/>
              </a:rPr>
              <a:t>Member of Czech Bar Association</a:t>
            </a:r>
            <a:endParaRPr lang="cs-CZ" sz="1050" dirty="0">
              <a:solidFill>
                <a:srgbClr val="000000"/>
              </a:solidFill>
              <a:sym typeface="Arial" charset="0"/>
            </a:endParaRPr>
          </a:p>
          <a:p>
            <a:pPr marL="0" algn="just">
              <a:spcBef>
                <a:spcPct val="0"/>
              </a:spcBef>
              <a:buClrTx/>
              <a:buFont typeface="Wingdings" pitchFamily="2" charset="2"/>
              <a:buNone/>
              <a:defRPr/>
            </a:pPr>
            <a:endParaRPr lang="cs-CZ" sz="1050" dirty="0">
              <a:solidFill>
                <a:srgbClr val="000000"/>
              </a:solidFill>
              <a:sym typeface="Arial" charset="0"/>
            </a:endParaRPr>
          </a:p>
          <a:p>
            <a:pPr algn="just">
              <a:spcBef>
                <a:spcPct val="0"/>
              </a:spcBef>
              <a:buClrTx/>
              <a:buNone/>
              <a:defRPr/>
            </a:pPr>
            <a:r>
              <a:rPr lang="cs-CZ" sz="1050" b="1" dirty="0" err="1">
                <a:solidFill>
                  <a:srgbClr val="C30038"/>
                </a:solidFill>
              </a:rPr>
              <a:t>Selected</a:t>
            </a:r>
            <a:r>
              <a:rPr lang="cs-CZ" sz="1050" b="1" dirty="0">
                <a:solidFill>
                  <a:srgbClr val="C30038"/>
                </a:solidFill>
              </a:rPr>
              <a:t> </a:t>
            </a:r>
            <a:r>
              <a:rPr lang="cs-CZ" sz="1050" b="1" dirty="0" err="1">
                <a:solidFill>
                  <a:srgbClr val="C30038"/>
                </a:solidFill>
              </a:rPr>
              <a:t>publications</a:t>
            </a:r>
            <a:endParaRPr lang="de-DE" sz="1050" b="1" dirty="0">
              <a:solidFill>
                <a:srgbClr val="C30038"/>
              </a:solidFill>
            </a:endParaRPr>
          </a:p>
          <a:p>
            <a:pPr marL="0" indent="0" algn="l">
              <a:buNone/>
            </a:pPr>
            <a:r>
              <a:rPr lang="cs-CZ" sz="1050" b="0" i="0" u="none" strike="noStrike" dirty="0" err="1">
                <a:solidFill>
                  <a:srgbClr val="D31145"/>
                </a:solidFill>
                <a:effectLst/>
                <a:latin typeface="Arial" panose="020B0604020202020204" pitchFamily="34" charset="0"/>
                <a:hlinkClick r:id="rId4"/>
              </a:rPr>
              <a:t>When</a:t>
            </a:r>
            <a:r>
              <a:rPr lang="cs-CZ" sz="1050" b="0" i="0" u="none" strike="noStrike" dirty="0">
                <a:solidFill>
                  <a:srgbClr val="D31145"/>
                </a:solidFill>
                <a:effectLst/>
                <a:latin typeface="Arial" panose="020B0604020202020204" pitchFamily="34" charset="0"/>
                <a:hlinkClick r:id="rId4"/>
              </a:rPr>
              <a:t> </a:t>
            </a:r>
            <a:r>
              <a:rPr lang="cs-CZ" sz="1050" b="0" i="0" u="none" strike="noStrike" dirty="0" err="1">
                <a:solidFill>
                  <a:srgbClr val="D31145"/>
                </a:solidFill>
                <a:effectLst/>
                <a:latin typeface="Arial" panose="020B0604020202020204" pitchFamily="34" charset="0"/>
                <a:hlinkClick r:id="rId4"/>
              </a:rPr>
              <a:t>the</a:t>
            </a:r>
            <a:r>
              <a:rPr lang="cs-CZ" sz="1050" b="0" i="0" u="none" strike="noStrike" dirty="0">
                <a:solidFill>
                  <a:srgbClr val="D31145"/>
                </a:solidFill>
                <a:effectLst/>
                <a:latin typeface="Arial" panose="020B0604020202020204" pitchFamily="34" charset="0"/>
                <a:hlinkClick r:id="rId4"/>
              </a:rPr>
              <a:t> </a:t>
            </a:r>
            <a:r>
              <a:rPr lang="cs-CZ" sz="1050" b="0" i="0" u="none" strike="noStrike" dirty="0" err="1">
                <a:solidFill>
                  <a:srgbClr val="D31145"/>
                </a:solidFill>
                <a:effectLst/>
                <a:latin typeface="Arial" panose="020B0604020202020204" pitchFamily="34" charset="0"/>
                <a:hlinkClick r:id="rId4"/>
              </a:rPr>
              <a:t>employer</a:t>
            </a:r>
            <a:r>
              <a:rPr lang="cs-CZ" sz="1050" b="0" i="0" u="none" strike="noStrike" dirty="0">
                <a:solidFill>
                  <a:srgbClr val="D31145"/>
                </a:solidFill>
                <a:effectLst/>
                <a:latin typeface="Arial" panose="020B0604020202020204" pitchFamily="34" charset="0"/>
                <a:hlinkClick r:id="rId4"/>
              </a:rPr>
              <a:t> </a:t>
            </a:r>
            <a:r>
              <a:rPr lang="cs-CZ" sz="1050" b="0" i="0" u="none" strike="noStrike" dirty="0" err="1">
                <a:solidFill>
                  <a:srgbClr val="D31145"/>
                </a:solidFill>
                <a:effectLst/>
                <a:latin typeface="Arial" panose="020B0604020202020204" pitchFamily="34" charset="0"/>
                <a:hlinkClick r:id="rId4"/>
              </a:rPr>
              <a:t>does</a:t>
            </a:r>
            <a:r>
              <a:rPr lang="cs-CZ" sz="1050" b="0" i="0" u="none" strike="noStrike" dirty="0">
                <a:solidFill>
                  <a:srgbClr val="D31145"/>
                </a:solidFill>
                <a:effectLst/>
                <a:latin typeface="Arial" panose="020B0604020202020204" pitchFamily="34" charset="0"/>
                <a:hlinkClick r:id="rId4"/>
              </a:rPr>
              <a:t> not </a:t>
            </a:r>
            <a:r>
              <a:rPr lang="cs-CZ" sz="1050" b="0" i="0" u="none" strike="noStrike" dirty="0" err="1">
                <a:solidFill>
                  <a:srgbClr val="D31145"/>
                </a:solidFill>
                <a:effectLst/>
                <a:latin typeface="Arial" panose="020B0604020202020204" pitchFamily="34" charset="0"/>
                <a:hlinkClick r:id="rId4"/>
              </a:rPr>
              <a:t>have</a:t>
            </a:r>
            <a:r>
              <a:rPr lang="cs-CZ" sz="1050" b="0" i="0" u="none" strike="noStrike" dirty="0">
                <a:solidFill>
                  <a:srgbClr val="D31145"/>
                </a:solidFill>
                <a:effectLst/>
                <a:latin typeface="Arial" panose="020B0604020202020204" pitchFamily="34" charset="0"/>
                <a:hlinkClick r:id="rId4"/>
              </a:rPr>
              <a:t> </a:t>
            </a:r>
            <a:r>
              <a:rPr lang="cs-CZ" sz="1050" b="0" i="0" u="none" strike="noStrike" dirty="0" err="1">
                <a:solidFill>
                  <a:srgbClr val="D31145"/>
                </a:solidFill>
                <a:effectLst/>
                <a:latin typeface="Arial" panose="020B0604020202020204" pitchFamily="34" charset="0"/>
                <a:hlinkClick r:id="rId4"/>
              </a:rPr>
              <a:t>work</a:t>
            </a:r>
            <a:r>
              <a:rPr lang="cs-CZ" sz="1050" b="0" i="0" u="none" strike="noStrike" dirty="0">
                <a:solidFill>
                  <a:srgbClr val="D31145"/>
                </a:solidFill>
                <a:effectLst/>
                <a:latin typeface="Arial" panose="020B0604020202020204" pitchFamily="34" charset="0"/>
                <a:hlinkClick r:id="rId4"/>
              </a:rPr>
              <a:t> </a:t>
            </a:r>
            <a:r>
              <a:rPr lang="cs-CZ" sz="1050" b="0" i="0" u="none" strike="noStrike" dirty="0" err="1">
                <a:solidFill>
                  <a:srgbClr val="D31145"/>
                </a:solidFill>
                <a:effectLst/>
                <a:latin typeface="Arial" panose="020B0604020202020204" pitchFamily="34" charset="0"/>
                <a:hlinkClick r:id="rId4"/>
              </a:rPr>
              <a:t>for</a:t>
            </a:r>
            <a:r>
              <a:rPr lang="cs-CZ" sz="1050" b="0" i="0" u="none" strike="noStrike" dirty="0">
                <a:solidFill>
                  <a:srgbClr val="D31145"/>
                </a:solidFill>
                <a:effectLst/>
                <a:latin typeface="Arial" panose="020B0604020202020204" pitchFamily="34" charset="0"/>
                <a:hlinkClick r:id="rId4"/>
              </a:rPr>
              <a:t> </a:t>
            </a:r>
            <a:r>
              <a:rPr lang="cs-CZ" sz="1050" b="0" i="0" u="none" strike="noStrike" dirty="0" err="1">
                <a:solidFill>
                  <a:srgbClr val="D31145"/>
                </a:solidFill>
                <a:effectLst/>
                <a:latin typeface="Arial" panose="020B0604020202020204" pitchFamily="34" charset="0"/>
                <a:hlinkClick r:id="rId4"/>
              </a:rPr>
              <a:t>employees</a:t>
            </a:r>
            <a:r>
              <a:rPr lang="cs-CZ" sz="1050" b="0" i="0" dirty="0">
                <a:solidFill>
                  <a:srgbClr val="000000"/>
                </a:solidFill>
                <a:effectLst/>
                <a:latin typeface="Arial" panose="020B0604020202020204" pitchFamily="34" charset="0"/>
              </a:rPr>
              <a:t> (</a:t>
            </a:r>
            <a:r>
              <a:rPr lang="cs-CZ" sz="1050" b="0" i="0" dirty="0" err="1">
                <a:solidFill>
                  <a:srgbClr val="000000"/>
                </a:solidFill>
                <a:effectLst/>
                <a:latin typeface="Arial" panose="020B0604020202020204" pitchFamily="34" charset="0"/>
              </a:rPr>
              <a:t>cz</a:t>
            </a:r>
            <a:r>
              <a:rPr lang="cs-CZ" sz="1050" b="0" i="0" dirty="0">
                <a:solidFill>
                  <a:srgbClr val="000000"/>
                </a:solidFill>
                <a:effectLst/>
                <a:latin typeface="Arial" panose="020B0604020202020204" pitchFamily="34" charset="0"/>
              </a:rPr>
              <a:t>), Právo, Profese, 11/2020</a:t>
            </a:r>
          </a:p>
          <a:p>
            <a:pPr marL="0" indent="0" algn="l">
              <a:buNone/>
            </a:pPr>
            <a:r>
              <a:rPr lang="cs-CZ" sz="1050" b="0" i="0" u="none" strike="noStrike" dirty="0" err="1">
                <a:solidFill>
                  <a:srgbClr val="D31145"/>
                </a:solidFill>
                <a:effectLst/>
                <a:latin typeface="Arial" panose="020B0604020202020204" pitchFamily="34" charset="0"/>
                <a:hlinkClick r:id="rId5"/>
              </a:rPr>
              <a:t>Working</a:t>
            </a:r>
            <a:r>
              <a:rPr lang="cs-CZ" sz="1050" b="0" i="0" u="none" strike="noStrike" dirty="0">
                <a:solidFill>
                  <a:srgbClr val="D31145"/>
                </a:solidFill>
                <a:effectLst/>
                <a:latin typeface="Arial" panose="020B0604020202020204" pitchFamily="34" charset="0"/>
                <a:hlinkClick r:id="rId5"/>
              </a:rPr>
              <a:t> </a:t>
            </a:r>
            <a:r>
              <a:rPr lang="cs-CZ" sz="1050" b="0" i="0" u="none" strike="noStrike" dirty="0" err="1">
                <a:solidFill>
                  <a:srgbClr val="D31145"/>
                </a:solidFill>
                <a:effectLst/>
                <a:latin typeface="Arial" panose="020B0604020202020204" pitchFamily="34" charset="0"/>
                <a:hlinkClick r:id="rId5"/>
              </a:rPr>
              <a:t>from</a:t>
            </a:r>
            <a:r>
              <a:rPr lang="cs-CZ" sz="1050" b="0" i="0" u="none" strike="noStrike" dirty="0">
                <a:solidFill>
                  <a:srgbClr val="D31145"/>
                </a:solidFill>
                <a:effectLst/>
                <a:latin typeface="Arial" panose="020B0604020202020204" pitchFamily="34" charset="0"/>
                <a:hlinkClick r:id="rId5"/>
              </a:rPr>
              <a:t> </a:t>
            </a:r>
            <a:r>
              <a:rPr lang="cs-CZ" sz="1050" b="0" i="0" u="none" strike="noStrike" dirty="0" err="1">
                <a:solidFill>
                  <a:srgbClr val="D31145"/>
                </a:solidFill>
                <a:effectLst/>
                <a:latin typeface="Arial" panose="020B0604020202020204" pitchFamily="34" charset="0"/>
                <a:hlinkClick r:id="rId5"/>
              </a:rPr>
              <a:t>home</a:t>
            </a:r>
            <a:r>
              <a:rPr lang="cs-CZ" sz="1050" b="0" i="0" u="none" strike="noStrike" dirty="0">
                <a:solidFill>
                  <a:srgbClr val="D31145"/>
                </a:solidFill>
                <a:effectLst/>
                <a:latin typeface="Arial" panose="020B0604020202020204" pitchFamily="34" charset="0"/>
                <a:hlinkClick r:id="rId5"/>
              </a:rPr>
              <a:t> </a:t>
            </a:r>
            <a:r>
              <a:rPr lang="cs-CZ" sz="1050" b="0" i="0" u="none" strike="noStrike" dirty="0" err="1">
                <a:solidFill>
                  <a:srgbClr val="D31145"/>
                </a:solidFill>
                <a:effectLst/>
                <a:latin typeface="Arial" panose="020B0604020202020204" pitchFamily="34" charset="0"/>
                <a:hlinkClick r:id="rId5"/>
              </a:rPr>
              <a:t>also</a:t>
            </a:r>
            <a:r>
              <a:rPr lang="cs-CZ" sz="1050" b="0" i="0" u="none" strike="noStrike" dirty="0">
                <a:solidFill>
                  <a:srgbClr val="D31145"/>
                </a:solidFill>
                <a:effectLst/>
                <a:latin typeface="Arial" panose="020B0604020202020204" pitchFamily="34" charset="0"/>
                <a:hlinkClick r:id="rId5"/>
              </a:rPr>
              <a:t> </a:t>
            </a:r>
            <a:r>
              <a:rPr lang="cs-CZ" sz="1050" b="0" i="0" u="none" strike="noStrike" dirty="0" err="1">
                <a:solidFill>
                  <a:srgbClr val="D31145"/>
                </a:solidFill>
                <a:effectLst/>
                <a:latin typeface="Arial" panose="020B0604020202020204" pitchFamily="34" charset="0"/>
                <a:hlinkClick r:id="rId5"/>
              </a:rPr>
              <a:t>subject</a:t>
            </a:r>
            <a:r>
              <a:rPr lang="cs-CZ" sz="1050" b="0" i="0" u="none" strike="noStrike" dirty="0">
                <a:solidFill>
                  <a:srgbClr val="D31145"/>
                </a:solidFill>
                <a:effectLst/>
                <a:latin typeface="Arial" panose="020B0604020202020204" pitchFamily="34" charset="0"/>
                <a:hlinkClick r:id="rId5"/>
              </a:rPr>
              <a:t> to </a:t>
            </a:r>
            <a:r>
              <a:rPr lang="cs-CZ" sz="1050" b="0" i="0" u="none" strike="noStrike" dirty="0" err="1">
                <a:solidFill>
                  <a:srgbClr val="D31145"/>
                </a:solidFill>
                <a:effectLst/>
                <a:latin typeface="Arial" panose="020B0604020202020204" pitchFamily="34" charset="0"/>
                <a:hlinkClick r:id="rId5"/>
              </a:rPr>
              <a:t>the</a:t>
            </a:r>
            <a:r>
              <a:rPr lang="cs-CZ" sz="1050" b="0" i="0" u="none" strike="noStrike" dirty="0">
                <a:solidFill>
                  <a:srgbClr val="D31145"/>
                </a:solidFill>
                <a:effectLst/>
                <a:latin typeface="Arial" panose="020B0604020202020204" pitchFamily="34" charset="0"/>
                <a:hlinkClick r:id="rId5"/>
              </a:rPr>
              <a:t> </a:t>
            </a:r>
            <a:r>
              <a:rPr lang="cs-CZ" sz="1050" b="0" i="0" u="none" strike="noStrike" dirty="0" err="1">
                <a:solidFill>
                  <a:srgbClr val="D31145"/>
                </a:solidFill>
                <a:effectLst/>
                <a:latin typeface="Arial" panose="020B0604020202020204" pitchFamily="34" charset="0"/>
                <a:hlinkClick r:id="rId5"/>
              </a:rPr>
              <a:t>Labour</a:t>
            </a:r>
            <a:r>
              <a:rPr lang="cs-CZ" sz="1050" b="0" i="0" u="none" strike="noStrike" dirty="0">
                <a:solidFill>
                  <a:srgbClr val="D31145"/>
                </a:solidFill>
                <a:effectLst/>
                <a:latin typeface="Arial" panose="020B0604020202020204" pitchFamily="34" charset="0"/>
                <a:hlinkClick r:id="rId5"/>
              </a:rPr>
              <a:t> </a:t>
            </a:r>
            <a:r>
              <a:rPr lang="cs-CZ" sz="1050" b="0" i="0" u="none" strike="noStrike" dirty="0" err="1">
                <a:solidFill>
                  <a:srgbClr val="D31145"/>
                </a:solidFill>
                <a:effectLst/>
                <a:latin typeface="Arial" panose="020B0604020202020204" pitchFamily="34" charset="0"/>
                <a:hlinkClick r:id="rId5"/>
              </a:rPr>
              <a:t>Code</a:t>
            </a:r>
            <a:r>
              <a:rPr lang="cs-CZ" sz="1050" b="0" i="0" dirty="0">
                <a:solidFill>
                  <a:srgbClr val="000000"/>
                </a:solidFill>
                <a:effectLst/>
                <a:latin typeface="Arial" panose="020B0604020202020204" pitchFamily="34" charset="0"/>
              </a:rPr>
              <a:t> (</a:t>
            </a:r>
            <a:r>
              <a:rPr lang="cs-CZ" sz="1050" b="0" i="0" dirty="0" err="1">
                <a:solidFill>
                  <a:srgbClr val="000000"/>
                </a:solidFill>
                <a:effectLst/>
                <a:latin typeface="Arial" panose="020B0604020202020204" pitchFamily="34" charset="0"/>
              </a:rPr>
              <a:t>cz</a:t>
            </a:r>
            <a:r>
              <a:rPr lang="cs-CZ" sz="1050" b="0" i="0" dirty="0">
                <a:solidFill>
                  <a:srgbClr val="000000"/>
                </a:solidFill>
                <a:effectLst/>
                <a:latin typeface="Arial" panose="020B0604020202020204" pitchFamily="34" charset="0"/>
              </a:rPr>
              <a:t>), Právo, 10/2020</a:t>
            </a:r>
          </a:p>
          <a:p>
            <a:pPr marL="0" indent="0" algn="l">
              <a:buNone/>
            </a:pPr>
            <a:r>
              <a:rPr lang="cs-CZ" sz="1050" b="0" i="0" u="none" strike="noStrike" dirty="0" err="1">
                <a:solidFill>
                  <a:srgbClr val="D31145"/>
                </a:solidFill>
                <a:effectLst/>
                <a:latin typeface="Arial" panose="020B0604020202020204" pitchFamily="34" charset="0"/>
                <a:hlinkClick r:id="rId6"/>
              </a:rPr>
              <a:t>Obstacles</a:t>
            </a:r>
            <a:r>
              <a:rPr lang="cs-CZ" sz="1050" b="0" i="0" u="none" strike="noStrike" dirty="0">
                <a:solidFill>
                  <a:srgbClr val="D31145"/>
                </a:solidFill>
                <a:effectLst/>
                <a:latin typeface="Arial" panose="020B0604020202020204" pitchFamily="34" charset="0"/>
                <a:hlinkClick r:id="rId6"/>
              </a:rPr>
              <a:t> to </a:t>
            </a:r>
            <a:r>
              <a:rPr lang="cs-CZ" sz="1050" b="0" i="0" u="none" strike="noStrike" dirty="0" err="1">
                <a:solidFill>
                  <a:srgbClr val="D31145"/>
                </a:solidFill>
                <a:effectLst/>
                <a:latin typeface="Arial" panose="020B0604020202020204" pitchFamily="34" charset="0"/>
                <a:hlinkClick r:id="rId6"/>
              </a:rPr>
              <a:t>work</a:t>
            </a:r>
            <a:r>
              <a:rPr lang="cs-CZ" sz="1050" b="0" i="0" u="none" strike="noStrike" dirty="0">
                <a:solidFill>
                  <a:srgbClr val="D31145"/>
                </a:solidFill>
                <a:effectLst/>
                <a:latin typeface="Arial" panose="020B0604020202020204" pitchFamily="34" charset="0"/>
                <a:hlinkClick r:id="rId6"/>
              </a:rPr>
              <a:t> on </a:t>
            </a:r>
            <a:r>
              <a:rPr lang="cs-CZ" sz="1050" b="0" i="0" u="none" strike="noStrike" dirty="0" err="1">
                <a:solidFill>
                  <a:srgbClr val="D31145"/>
                </a:solidFill>
                <a:effectLst/>
                <a:latin typeface="Arial" panose="020B0604020202020204" pitchFamily="34" charset="0"/>
                <a:hlinkClick r:id="rId6"/>
              </a:rPr>
              <a:t>the</a:t>
            </a:r>
            <a:r>
              <a:rPr lang="cs-CZ" sz="1050" b="0" i="0" u="none" strike="noStrike" dirty="0">
                <a:solidFill>
                  <a:srgbClr val="D31145"/>
                </a:solidFill>
                <a:effectLst/>
                <a:latin typeface="Arial" panose="020B0604020202020204" pitchFamily="34" charset="0"/>
                <a:hlinkClick r:id="rId6"/>
              </a:rPr>
              <a:t> part </a:t>
            </a:r>
            <a:r>
              <a:rPr lang="cs-CZ" sz="1050" b="0" i="0" u="none" strike="noStrike" dirty="0" err="1">
                <a:solidFill>
                  <a:srgbClr val="D31145"/>
                </a:solidFill>
                <a:effectLst/>
                <a:latin typeface="Arial" panose="020B0604020202020204" pitchFamily="34" charset="0"/>
                <a:hlinkClick r:id="rId6"/>
              </a:rPr>
              <a:t>of</a:t>
            </a:r>
            <a:r>
              <a:rPr lang="cs-CZ" sz="1050" b="0" i="0" u="none" strike="noStrike" dirty="0">
                <a:solidFill>
                  <a:srgbClr val="D31145"/>
                </a:solidFill>
                <a:effectLst/>
                <a:latin typeface="Arial" panose="020B0604020202020204" pitchFamily="34" charset="0"/>
                <a:hlinkClick r:id="rId6"/>
              </a:rPr>
              <a:t> </a:t>
            </a:r>
            <a:r>
              <a:rPr lang="cs-CZ" sz="1050" b="0" i="0" u="none" strike="noStrike" dirty="0" err="1">
                <a:solidFill>
                  <a:srgbClr val="D31145"/>
                </a:solidFill>
                <a:effectLst/>
                <a:latin typeface="Arial" panose="020B0604020202020204" pitchFamily="34" charset="0"/>
                <a:hlinkClick r:id="rId6"/>
              </a:rPr>
              <a:t>the</a:t>
            </a:r>
            <a:r>
              <a:rPr lang="cs-CZ" sz="1050" b="0" i="0" u="none" strike="noStrike" dirty="0">
                <a:solidFill>
                  <a:srgbClr val="D31145"/>
                </a:solidFill>
                <a:effectLst/>
                <a:latin typeface="Arial" panose="020B0604020202020204" pitchFamily="34" charset="0"/>
                <a:hlinkClick r:id="rId6"/>
              </a:rPr>
              <a:t> </a:t>
            </a:r>
            <a:r>
              <a:rPr lang="cs-CZ" sz="1050" b="0" i="0" u="none" strike="noStrike" dirty="0" err="1">
                <a:solidFill>
                  <a:srgbClr val="D31145"/>
                </a:solidFill>
                <a:effectLst/>
                <a:latin typeface="Arial" panose="020B0604020202020204" pitchFamily="34" charset="0"/>
                <a:hlinkClick r:id="rId6"/>
              </a:rPr>
              <a:t>employee</a:t>
            </a:r>
            <a:r>
              <a:rPr lang="cs-CZ" sz="1050" b="0" i="0" u="none" strike="noStrike" dirty="0">
                <a:solidFill>
                  <a:srgbClr val="D31145"/>
                </a:solidFill>
                <a:effectLst/>
                <a:latin typeface="Arial" panose="020B0604020202020204" pitchFamily="34" charset="0"/>
                <a:hlinkClick r:id="rId6"/>
              </a:rPr>
              <a:t> </a:t>
            </a:r>
            <a:r>
              <a:rPr lang="cs-CZ" sz="1050" b="0" i="0" u="none" strike="noStrike" dirty="0" err="1">
                <a:solidFill>
                  <a:srgbClr val="D31145"/>
                </a:solidFill>
                <a:effectLst/>
                <a:latin typeface="Arial" panose="020B0604020202020204" pitchFamily="34" charset="0"/>
                <a:hlinkClick r:id="rId6"/>
              </a:rPr>
              <a:t>or</a:t>
            </a:r>
            <a:r>
              <a:rPr lang="cs-CZ" sz="1050" b="0" i="0" u="none" strike="noStrike" dirty="0">
                <a:solidFill>
                  <a:srgbClr val="D31145"/>
                </a:solidFill>
                <a:effectLst/>
                <a:latin typeface="Arial" panose="020B0604020202020204" pitchFamily="34" charset="0"/>
                <a:hlinkClick r:id="rId6"/>
              </a:rPr>
              <a:t> </a:t>
            </a:r>
            <a:r>
              <a:rPr lang="cs-CZ" sz="1050" b="0" i="0" u="none" strike="noStrike" dirty="0" err="1">
                <a:solidFill>
                  <a:srgbClr val="D31145"/>
                </a:solidFill>
                <a:effectLst/>
                <a:latin typeface="Arial" panose="020B0604020202020204" pitchFamily="34" charset="0"/>
                <a:hlinkClick r:id="rId6"/>
              </a:rPr>
              <a:t>employer</a:t>
            </a:r>
            <a:r>
              <a:rPr lang="cs-CZ" sz="1050" b="0" i="0" u="none" strike="noStrike" dirty="0">
                <a:solidFill>
                  <a:srgbClr val="D31145"/>
                </a:solidFill>
                <a:effectLst/>
                <a:latin typeface="Arial" panose="020B0604020202020204" pitchFamily="34" charset="0"/>
                <a:hlinkClick r:id="rId6"/>
              </a:rPr>
              <a:t> </a:t>
            </a:r>
            <a:r>
              <a:rPr lang="cs-CZ" sz="1050" b="0" i="0" u="none" strike="noStrike" dirty="0" err="1">
                <a:solidFill>
                  <a:srgbClr val="D31145"/>
                </a:solidFill>
                <a:effectLst/>
                <a:latin typeface="Arial" panose="020B0604020202020204" pitchFamily="34" charset="0"/>
                <a:hlinkClick r:id="rId6"/>
              </a:rPr>
              <a:t>during</a:t>
            </a:r>
            <a:r>
              <a:rPr lang="cs-CZ" sz="1050" b="0" i="0" u="none" strike="noStrike" dirty="0">
                <a:solidFill>
                  <a:srgbClr val="D31145"/>
                </a:solidFill>
                <a:effectLst/>
                <a:latin typeface="Arial" panose="020B0604020202020204" pitchFamily="34" charset="0"/>
                <a:hlinkClick r:id="rId6"/>
              </a:rPr>
              <a:t> </a:t>
            </a:r>
            <a:r>
              <a:rPr lang="cs-CZ" sz="1050" b="0" i="0" u="none" strike="noStrike" dirty="0" err="1">
                <a:solidFill>
                  <a:srgbClr val="D31145"/>
                </a:solidFill>
                <a:effectLst/>
                <a:latin typeface="Arial" panose="020B0604020202020204" pitchFamily="34" charset="0"/>
                <a:hlinkClick r:id="rId6"/>
              </a:rPr>
              <a:t>the</a:t>
            </a:r>
            <a:r>
              <a:rPr lang="cs-CZ" sz="1050" b="0" i="0" u="none" strike="noStrike" dirty="0">
                <a:solidFill>
                  <a:srgbClr val="D31145"/>
                </a:solidFill>
                <a:effectLst/>
                <a:latin typeface="Arial" panose="020B0604020202020204" pitchFamily="34" charset="0"/>
                <a:hlinkClick r:id="rId6"/>
              </a:rPr>
              <a:t> coronavirus </a:t>
            </a:r>
            <a:r>
              <a:rPr lang="cs-CZ" sz="1050" b="0" i="0" u="none" strike="noStrike" dirty="0" err="1">
                <a:solidFill>
                  <a:srgbClr val="D31145"/>
                </a:solidFill>
                <a:effectLst/>
                <a:latin typeface="Arial" panose="020B0604020202020204" pitchFamily="34" charset="0"/>
                <a:hlinkClick r:id="rId6"/>
              </a:rPr>
              <a:t>epidemic</a:t>
            </a:r>
            <a:r>
              <a:rPr lang="cs-CZ" sz="1050" b="0" i="0" dirty="0">
                <a:solidFill>
                  <a:srgbClr val="000000"/>
                </a:solidFill>
                <a:effectLst/>
                <a:latin typeface="Arial" panose="020B0604020202020204" pitchFamily="34" charset="0"/>
              </a:rPr>
              <a:t> (</a:t>
            </a:r>
            <a:r>
              <a:rPr lang="cs-CZ" sz="1050" b="0" i="0" dirty="0" err="1">
                <a:solidFill>
                  <a:srgbClr val="000000"/>
                </a:solidFill>
                <a:effectLst/>
                <a:latin typeface="Arial" panose="020B0604020202020204" pitchFamily="34" charset="0"/>
              </a:rPr>
              <a:t>cz</a:t>
            </a:r>
            <a:r>
              <a:rPr lang="cs-CZ" sz="1050" b="0" i="0" dirty="0">
                <a:solidFill>
                  <a:srgbClr val="000000"/>
                </a:solidFill>
                <a:effectLst/>
                <a:latin typeface="Arial" panose="020B0604020202020204" pitchFamily="34" charset="0"/>
              </a:rPr>
              <a:t>), Webinář HN, 4/2020</a:t>
            </a:r>
          </a:p>
        </p:txBody>
      </p:sp>
      <p:sp>
        <p:nvSpPr>
          <p:cNvPr id="7" name="Rectangle 1027"/>
          <p:cNvSpPr>
            <a:spLocks noChangeArrowheads="1"/>
          </p:cNvSpPr>
          <p:nvPr/>
        </p:nvSpPr>
        <p:spPr bwMode="auto">
          <a:xfrm>
            <a:off x="361528" y="4835525"/>
            <a:ext cx="2554288" cy="1093788"/>
          </a:xfrm>
          <a:prstGeom prst="rect">
            <a:avLst/>
          </a:prstGeom>
          <a:noFill/>
          <a:ln w="3175">
            <a:noFill/>
            <a:miter lim="800000"/>
            <a:headEnd/>
            <a:tailEnd/>
          </a:ln>
          <a:effectLst>
            <a:prstShdw prst="shdw17" dist="17961" dir="2700000">
              <a:schemeClr val="accent1">
                <a:gamma/>
                <a:shade val="60000"/>
                <a:invGamma/>
              </a:schemeClr>
            </a:prstShdw>
          </a:effectLst>
        </p:spPr>
        <p:txBody>
          <a:bodyPr>
            <a:spAutoFit/>
          </a:bodyPr>
          <a:lstStyle/>
          <a:p>
            <a:pPr>
              <a:tabLst>
                <a:tab pos="482600" algn="l"/>
              </a:tabLst>
              <a:defRPr/>
            </a:pPr>
            <a:r>
              <a:rPr lang="cs-CZ" sz="1100" b="1" dirty="0" err="1">
                <a:solidFill>
                  <a:srgbClr val="C30038"/>
                </a:solidFill>
              </a:rPr>
              <a:t>Contact</a:t>
            </a:r>
            <a:r>
              <a:rPr lang="de-DE" sz="1100" b="1" dirty="0">
                <a:solidFill>
                  <a:srgbClr val="C30038"/>
                </a:solidFill>
              </a:rPr>
              <a:t>:</a:t>
            </a:r>
          </a:p>
          <a:p>
            <a:pPr>
              <a:tabLst>
                <a:tab pos="482600" algn="l"/>
              </a:tabLst>
              <a:defRPr/>
            </a:pPr>
            <a:r>
              <a:rPr lang="cs-CZ" sz="900" dirty="0">
                <a:solidFill>
                  <a:srgbClr val="000000"/>
                </a:solidFill>
                <a:latin typeface="+mn-lt"/>
                <a:cs typeface="+mn-cs"/>
              </a:rPr>
              <a:t>bpv Braun </a:t>
            </a:r>
            <a:r>
              <a:rPr lang="de-DE" sz="900" dirty="0">
                <a:solidFill>
                  <a:srgbClr val="000000"/>
                </a:solidFill>
                <a:latin typeface="+mn-lt"/>
                <a:cs typeface="+mn-cs"/>
              </a:rPr>
              <a:t>Partners</a:t>
            </a:r>
            <a:r>
              <a:rPr lang="cs-CZ" sz="900" dirty="0">
                <a:solidFill>
                  <a:srgbClr val="000000"/>
                </a:solidFill>
                <a:latin typeface="+mn-lt"/>
                <a:cs typeface="+mn-cs"/>
              </a:rPr>
              <a:t> s.r.o.</a:t>
            </a:r>
            <a:endParaRPr lang="de-DE" sz="900" dirty="0">
              <a:solidFill>
                <a:srgbClr val="000000"/>
              </a:solidFill>
              <a:latin typeface="+mn-lt"/>
              <a:cs typeface="+mn-cs"/>
            </a:endParaRPr>
          </a:p>
          <a:p>
            <a:pPr>
              <a:tabLst>
                <a:tab pos="482600" algn="l"/>
              </a:tabLst>
              <a:defRPr/>
            </a:pPr>
            <a:r>
              <a:rPr lang="de-DE" sz="900" dirty="0">
                <a:solidFill>
                  <a:srgbClr val="000000"/>
                </a:solidFill>
                <a:latin typeface="+mn-lt"/>
                <a:cs typeface="+mn-cs"/>
              </a:rPr>
              <a:t>Pal</a:t>
            </a:r>
            <a:r>
              <a:rPr lang="cs-CZ" sz="900" dirty="0" err="1">
                <a:solidFill>
                  <a:srgbClr val="000000"/>
                </a:solidFill>
                <a:latin typeface="+mn-lt"/>
                <a:cs typeface="+mn-cs"/>
              </a:rPr>
              <a:t>ác</a:t>
            </a:r>
            <a:r>
              <a:rPr lang="cs-CZ" sz="900" dirty="0">
                <a:solidFill>
                  <a:srgbClr val="000000"/>
                </a:solidFill>
                <a:latin typeface="+mn-lt"/>
                <a:cs typeface="+mn-cs"/>
              </a:rPr>
              <a:t> </a:t>
            </a:r>
            <a:r>
              <a:rPr lang="cs-CZ" sz="900" dirty="0" err="1">
                <a:solidFill>
                  <a:srgbClr val="000000"/>
                </a:solidFill>
                <a:latin typeface="+mn-lt"/>
                <a:cs typeface="+mn-cs"/>
              </a:rPr>
              <a:t>Myslbek</a:t>
            </a:r>
            <a:r>
              <a:rPr lang="cs-CZ" sz="900" dirty="0">
                <a:solidFill>
                  <a:srgbClr val="000000"/>
                </a:solidFill>
                <a:latin typeface="+mn-lt"/>
                <a:cs typeface="+mn-cs"/>
              </a:rPr>
              <a:t>, Ovocný trh 8</a:t>
            </a:r>
            <a:endParaRPr lang="de-DE" sz="900" dirty="0">
              <a:solidFill>
                <a:srgbClr val="000000"/>
              </a:solidFill>
              <a:latin typeface="+mn-lt"/>
              <a:cs typeface="+mn-cs"/>
            </a:endParaRPr>
          </a:p>
          <a:p>
            <a:pPr>
              <a:tabLst>
                <a:tab pos="482600" algn="l"/>
              </a:tabLst>
              <a:defRPr/>
            </a:pPr>
            <a:r>
              <a:rPr lang="cs-CZ" sz="900" dirty="0">
                <a:solidFill>
                  <a:srgbClr val="000000"/>
                </a:solidFill>
                <a:latin typeface="+mn-lt"/>
                <a:cs typeface="+mn-cs"/>
              </a:rPr>
              <a:t>110 00  Praha 1</a:t>
            </a:r>
            <a:endParaRPr lang="de-DE" sz="900" dirty="0">
              <a:solidFill>
                <a:srgbClr val="000000"/>
              </a:solidFill>
              <a:latin typeface="+mn-lt"/>
              <a:cs typeface="+mn-cs"/>
            </a:endParaRPr>
          </a:p>
          <a:p>
            <a:pPr>
              <a:tabLst>
                <a:tab pos="482600" algn="l"/>
              </a:tabLst>
              <a:defRPr/>
            </a:pPr>
            <a:r>
              <a:rPr lang="cs-CZ" sz="900" dirty="0">
                <a:solidFill>
                  <a:srgbClr val="000000"/>
                </a:solidFill>
                <a:latin typeface="+mn-lt"/>
                <a:cs typeface="+mn-cs"/>
              </a:rPr>
              <a:t>Tel</a:t>
            </a:r>
            <a:r>
              <a:rPr lang="de-DE" sz="900" dirty="0">
                <a:solidFill>
                  <a:srgbClr val="000000"/>
                </a:solidFill>
                <a:latin typeface="+mn-lt"/>
                <a:cs typeface="+mn-cs"/>
              </a:rPr>
              <a:t>: +</a:t>
            </a:r>
            <a:r>
              <a:rPr lang="cs-CZ" sz="900" dirty="0">
                <a:solidFill>
                  <a:srgbClr val="000000"/>
                </a:solidFill>
                <a:latin typeface="+mn-lt"/>
                <a:cs typeface="+mn-cs"/>
              </a:rPr>
              <a:t>420-224 490 000</a:t>
            </a:r>
            <a:endParaRPr lang="de-DE" sz="900" dirty="0">
              <a:solidFill>
                <a:srgbClr val="000000"/>
              </a:solidFill>
              <a:latin typeface="+mn-lt"/>
              <a:cs typeface="+mn-cs"/>
            </a:endParaRPr>
          </a:p>
          <a:p>
            <a:pPr>
              <a:tabLst>
                <a:tab pos="482600" algn="l"/>
              </a:tabLst>
              <a:defRPr/>
            </a:pPr>
            <a:r>
              <a:rPr lang="de-DE" sz="900" dirty="0">
                <a:solidFill>
                  <a:srgbClr val="000000"/>
                </a:solidFill>
                <a:latin typeface="+mn-lt"/>
                <a:cs typeface="+mn-cs"/>
              </a:rPr>
              <a:t>Fax:</a:t>
            </a:r>
            <a:r>
              <a:rPr lang="cs-CZ" sz="900" dirty="0">
                <a:solidFill>
                  <a:srgbClr val="000000"/>
                </a:solidFill>
                <a:latin typeface="+mn-lt"/>
                <a:cs typeface="+mn-cs"/>
              </a:rPr>
              <a:t>+420-224 490 033</a:t>
            </a:r>
            <a:endParaRPr lang="de-DE" sz="900" dirty="0">
              <a:solidFill>
                <a:srgbClr val="000000"/>
              </a:solidFill>
              <a:latin typeface="+mn-lt"/>
              <a:cs typeface="+mn-cs"/>
            </a:endParaRPr>
          </a:p>
          <a:p>
            <a:pPr>
              <a:tabLst>
                <a:tab pos="482600" algn="l"/>
              </a:tabLst>
              <a:defRPr/>
            </a:pPr>
            <a:r>
              <a:rPr lang="cs-CZ" sz="900" dirty="0">
                <a:solidFill>
                  <a:srgbClr val="000000"/>
                </a:solidFill>
                <a:latin typeface="+mn-lt"/>
                <a:cs typeface="+mn-cs"/>
              </a:rPr>
              <a:t>E</a:t>
            </a:r>
            <a:r>
              <a:rPr lang="de-DE" sz="900" dirty="0">
                <a:solidFill>
                  <a:srgbClr val="000000"/>
                </a:solidFill>
                <a:latin typeface="+mn-lt"/>
                <a:cs typeface="+mn-cs"/>
              </a:rPr>
              <a:t>-</a:t>
            </a:r>
            <a:r>
              <a:rPr lang="cs-CZ" sz="900" dirty="0">
                <a:solidFill>
                  <a:srgbClr val="000000"/>
                </a:solidFill>
                <a:latin typeface="+mn-lt"/>
                <a:cs typeface="+mn-cs"/>
              </a:rPr>
              <a:t>m</a:t>
            </a:r>
            <a:r>
              <a:rPr lang="de-DE" sz="900" dirty="0" err="1">
                <a:solidFill>
                  <a:srgbClr val="000000"/>
                </a:solidFill>
                <a:latin typeface="+mn-lt"/>
                <a:cs typeface="+mn-cs"/>
              </a:rPr>
              <a:t>ail</a:t>
            </a:r>
            <a:r>
              <a:rPr lang="de-DE" sz="900" dirty="0">
                <a:solidFill>
                  <a:srgbClr val="000000"/>
                </a:solidFill>
                <a:latin typeface="+mn-lt"/>
                <a:cs typeface="+mn-cs"/>
              </a:rPr>
              <a:t>:</a:t>
            </a:r>
            <a:r>
              <a:rPr lang="cs-CZ" sz="900" dirty="0">
                <a:solidFill>
                  <a:srgbClr val="000000"/>
                </a:solidFill>
                <a:latin typeface="+mn-lt"/>
                <a:cs typeface="+mn-cs"/>
              </a:rPr>
              <a:t> </a:t>
            </a:r>
            <a:r>
              <a:rPr lang="cs-CZ" sz="900" dirty="0" err="1">
                <a:solidFill>
                  <a:srgbClr val="000000"/>
                </a:solidFill>
                <a:latin typeface="+mn-lt"/>
                <a:cs typeface="+mn-cs"/>
              </a:rPr>
              <a:t>lucie.kalasova@bpv-b</a:t>
            </a:r>
            <a:r>
              <a:rPr lang="de-DE" sz="900" dirty="0">
                <a:solidFill>
                  <a:srgbClr val="000000"/>
                </a:solidFill>
                <a:latin typeface="+mn-lt"/>
                <a:cs typeface="+mn-cs"/>
              </a:rPr>
              <a:t>p</a:t>
            </a:r>
            <a:r>
              <a:rPr lang="cs-CZ" sz="900" dirty="0">
                <a:solidFill>
                  <a:srgbClr val="000000"/>
                </a:solidFill>
                <a:latin typeface="+mn-lt"/>
                <a:cs typeface="+mn-cs"/>
              </a:rPr>
              <a:t>.</a:t>
            </a:r>
            <a:r>
              <a:rPr lang="cs-CZ" sz="900" dirty="0" err="1">
                <a:solidFill>
                  <a:srgbClr val="000000"/>
                </a:solidFill>
                <a:latin typeface="+mn-lt"/>
                <a:cs typeface="+mn-cs"/>
              </a:rPr>
              <a:t>com</a:t>
            </a:r>
            <a:endParaRPr lang="de-DE" sz="900" dirty="0">
              <a:solidFill>
                <a:srgbClr val="000000"/>
              </a:solidFill>
              <a:latin typeface="+mn-lt"/>
              <a:cs typeface="+mn-cs"/>
            </a:endParaRPr>
          </a:p>
        </p:txBody>
      </p:sp>
      <p:sp>
        <p:nvSpPr>
          <p:cNvPr id="29703" name="TextovéPole 1"/>
          <p:cNvSpPr txBox="1">
            <a:spLocks noChangeArrowheads="1"/>
          </p:cNvSpPr>
          <p:nvPr/>
        </p:nvSpPr>
        <p:spPr bwMode="auto">
          <a:xfrm>
            <a:off x="322535" y="3213100"/>
            <a:ext cx="2881313"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buFont typeface="Wingdings" pitchFamily="2" charset="2"/>
              <a:buNone/>
            </a:pPr>
            <a:r>
              <a:rPr lang="cs-CZ" sz="1400" b="1" dirty="0">
                <a:solidFill>
                  <a:srgbClr val="C30038"/>
                </a:solidFill>
                <a:sym typeface="Arial" charset="0"/>
              </a:rPr>
              <a:t>JUDr. Lucie Kalašová, LL.M.</a:t>
            </a:r>
            <a:endParaRPr lang="en-US" sz="1400" b="1" dirty="0">
              <a:solidFill>
                <a:srgbClr val="C30038"/>
              </a:solidFill>
              <a:sym typeface="Arial" charset="0"/>
            </a:endParaRPr>
          </a:p>
          <a:p>
            <a:pPr eaLnBrk="1" hangingPunct="1">
              <a:lnSpc>
                <a:spcPts val="1400"/>
              </a:lnSpc>
              <a:spcBef>
                <a:spcPts val="700"/>
              </a:spcBef>
            </a:pPr>
            <a:r>
              <a:rPr lang="de-DE" sz="1100" b="1" dirty="0" err="1">
                <a:solidFill>
                  <a:srgbClr val="000000"/>
                </a:solidFill>
                <a:sym typeface="Arial" charset="0"/>
              </a:rPr>
              <a:t>Of</a:t>
            </a:r>
            <a:r>
              <a:rPr lang="de-DE" sz="1100" b="1" dirty="0">
                <a:solidFill>
                  <a:srgbClr val="000000"/>
                </a:solidFill>
                <a:sym typeface="Arial" charset="0"/>
              </a:rPr>
              <a:t> </a:t>
            </a:r>
            <a:r>
              <a:rPr lang="cs-CZ" sz="1100" b="1" dirty="0" err="1">
                <a:solidFill>
                  <a:srgbClr val="000000"/>
                </a:solidFill>
                <a:sym typeface="Arial" charset="0"/>
              </a:rPr>
              <a:t>Counsel</a:t>
            </a:r>
            <a:endParaRPr lang="cs-CZ" sz="1100" b="1" dirty="0">
              <a:solidFill>
                <a:srgbClr val="000000"/>
              </a:solidFill>
              <a:sym typeface="Arial" charset="0"/>
            </a:endParaRPr>
          </a:p>
          <a:p>
            <a:pPr eaLnBrk="1" hangingPunct="1"/>
            <a:endParaRPr lang="en-US" sz="1100"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385813" y="1124944"/>
            <a:ext cx="180000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ástupný symbol pro číslo snímku 4"/>
          <p:cNvSpPr>
            <a:spLocks noGrp="1"/>
          </p:cNvSpPr>
          <p:nvPr>
            <p:ph type="sldNum" sz="quarter" idx="11"/>
          </p:nvPr>
        </p:nvSpPr>
        <p:spPr>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B32528"/>
              </a:buClr>
              <a:buFont typeface="Wingdings" pitchFamily="2" charset="2"/>
              <a:buChar char="§"/>
              <a:defRPr sz="2900">
                <a:solidFill>
                  <a:schemeClr val="tx1"/>
                </a:solidFill>
                <a:latin typeface="Arial" charset="0"/>
                <a:cs typeface="Arial" charset="0"/>
              </a:defRPr>
            </a:lvl1pPr>
            <a:lvl2pPr marL="742950" indent="-285750" eaLnBrk="0" hangingPunct="0">
              <a:spcBef>
                <a:spcPct val="20000"/>
              </a:spcBef>
              <a:buClr>
                <a:srgbClr val="B32528"/>
              </a:buClr>
              <a:buFont typeface="Wingdings" pitchFamily="2" charset="2"/>
              <a:buChar char="§"/>
              <a:defRPr sz="2300">
                <a:solidFill>
                  <a:schemeClr val="tx1"/>
                </a:solidFill>
                <a:latin typeface="Arial" charset="0"/>
                <a:cs typeface="Arial" charset="0"/>
              </a:defRPr>
            </a:lvl2pPr>
            <a:lvl3pPr marL="1143000" indent="-228600" eaLnBrk="0" hangingPunct="0">
              <a:spcBef>
                <a:spcPct val="20000"/>
              </a:spcBef>
              <a:buClr>
                <a:srgbClr val="B32528"/>
              </a:buClr>
              <a:buFont typeface="Wingdings" pitchFamily="2" charset="2"/>
              <a:buChar char="§"/>
              <a:defRPr sz="1900">
                <a:solidFill>
                  <a:schemeClr val="tx1"/>
                </a:solidFill>
                <a:latin typeface="Arial" charset="0"/>
                <a:cs typeface="Arial" charset="0"/>
              </a:defRPr>
            </a:lvl3pPr>
            <a:lvl4pPr marL="1600200" indent="-228600" eaLnBrk="0" hangingPunct="0">
              <a:spcBef>
                <a:spcPct val="20000"/>
              </a:spcBef>
              <a:buClr>
                <a:srgbClr val="B32528"/>
              </a:buClr>
              <a:buFont typeface="Wingdings" pitchFamily="2" charset="2"/>
              <a:buChar char="§"/>
              <a:defRPr sz="1900">
                <a:solidFill>
                  <a:schemeClr val="tx1"/>
                </a:solidFill>
                <a:latin typeface="Arial" charset="0"/>
                <a:cs typeface="Arial" charset="0"/>
              </a:defRPr>
            </a:lvl4pPr>
            <a:lvl5pPr marL="2057400" indent="-228600" eaLnBrk="0" hangingPunct="0">
              <a:spcBef>
                <a:spcPct val="20000"/>
              </a:spcBef>
              <a:buClr>
                <a:srgbClr val="B32528"/>
              </a:buClr>
              <a:buFont typeface="Wingdings" pitchFamily="2" charset="2"/>
              <a:buChar char="§"/>
              <a:defRPr sz="1900">
                <a:solidFill>
                  <a:schemeClr val="tx1"/>
                </a:solidFill>
                <a:latin typeface="Arial" charset="0"/>
                <a:cs typeface="Arial" charset="0"/>
              </a:defRPr>
            </a:lvl5pPr>
            <a:lvl6pPr marL="2514600" indent="-228600" eaLnBrk="0" fontAlgn="base" hangingPunct="0">
              <a:spcBef>
                <a:spcPct val="20000"/>
              </a:spcBef>
              <a:spcAft>
                <a:spcPct val="0"/>
              </a:spcAft>
              <a:buClr>
                <a:srgbClr val="B32528"/>
              </a:buClr>
              <a:buFont typeface="Wingdings" pitchFamily="2" charset="2"/>
              <a:buChar char="§"/>
              <a:defRPr sz="1900">
                <a:solidFill>
                  <a:schemeClr val="tx1"/>
                </a:solidFill>
                <a:latin typeface="Arial" charset="0"/>
                <a:cs typeface="Arial" charset="0"/>
              </a:defRPr>
            </a:lvl6pPr>
            <a:lvl7pPr marL="2971800" indent="-228600" eaLnBrk="0" fontAlgn="base" hangingPunct="0">
              <a:spcBef>
                <a:spcPct val="20000"/>
              </a:spcBef>
              <a:spcAft>
                <a:spcPct val="0"/>
              </a:spcAft>
              <a:buClr>
                <a:srgbClr val="B32528"/>
              </a:buClr>
              <a:buFont typeface="Wingdings" pitchFamily="2" charset="2"/>
              <a:buChar char="§"/>
              <a:defRPr sz="1900">
                <a:solidFill>
                  <a:schemeClr val="tx1"/>
                </a:solidFill>
                <a:latin typeface="Arial" charset="0"/>
                <a:cs typeface="Arial" charset="0"/>
              </a:defRPr>
            </a:lvl7pPr>
            <a:lvl8pPr marL="3429000" indent="-228600" eaLnBrk="0" fontAlgn="base" hangingPunct="0">
              <a:spcBef>
                <a:spcPct val="20000"/>
              </a:spcBef>
              <a:spcAft>
                <a:spcPct val="0"/>
              </a:spcAft>
              <a:buClr>
                <a:srgbClr val="B32528"/>
              </a:buClr>
              <a:buFont typeface="Wingdings" pitchFamily="2" charset="2"/>
              <a:buChar char="§"/>
              <a:defRPr sz="1900">
                <a:solidFill>
                  <a:schemeClr val="tx1"/>
                </a:solidFill>
                <a:latin typeface="Arial" charset="0"/>
                <a:cs typeface="Arial" charset="0"/>
              </a:defRPr>
            </a:lvl8pPr>
            <a:lvl9pPr marL="3886200" indent="-228600" eaLnBrk="0" fontAlgn="base" hangingPunct="0">
              <a:spcBef>
                <a:spcPct val="20000"/>
              </a:spcBef>
              <a:spcAft>
                <a:spcPct val="0"/>
              </a:spcAft>
              <a:buClr>
                <a:srgbClr val="B32528"/>
              </a:buClr>
              <a:buFont typeface="Wingdings" pitchFamily="2" charset="2"/>
              <a:buChar char="§"/>
              <a:defRPr sz="1900">
                <a:solidFill>
                  <a:schemeClr val="tx1"/>
                </a:solidFill>
                <a:latin typeface="Arial" charset="0"/>
                <a:cs typeface="Arial" charset="0"/>
              </a:defRPr>
            </a:lvl9pPr>
          </a:lstStyle>
          <a:p>
            <a:pPr eaLnBrk="1" hangingPunct="1">
              <a:spcBef>
                <a:spcPct val="0"/>
              </a:spcBef>
              <a:buClrTx/>
              <a:buFontTx/>
              <a:buNone/>
            </a:pPr>
            <a:r>
              <a:rPr lang="cs-CZ" altLang="en-US" sz="1500" dirty="0"/>
              <a:t>13</a:t>
            </a:r>
            <a:endParaRPr lang="en-US" altLang="en-US" sz="1500" dirty="0"/>
          </a:p>
        </p:txBody>
      </p:sp>
      <p:sp>
        <p:nvSpPr>
          <p:cNvPr id="3" name="Nadpis 2">
            <a:extLst>
              <a:ext uri="{FF2B5EF4-FFF2-40B4-BE49-F238E27FC236}">
                <a16:creationId xmlns:a16="http://schemas.microsoft.com/office/drawing/2014/main" xmlns="" id="{96BB75A6-3A5F-4504-882D-18EF84487C0D}"/>
              </a:ext>
            </a:extLst>
          </p:cNvPr>
          <p:cNvSpPr>
            <a:spLocks noGrp="1"/>
          </p:cNvSpPr>
          <p:nvPr>
            <p:ph type="title"/>
          </p:nvPr>
        </p:nvSpPr>
        <p:spPr/>
        <p:txBody>
          <a:bodyPr/>
          <a:lstStyle/>
          <a:p>
            <a:r>
              <a:rPr lang="cs-CZ" sz="2400" dirty="0" err="1"/>
              <a:t>Contact</a:t>
            </a:r>
            <a:endParaRPr lang="cs-CZ" sz="2400" dirty="0"/>
          </a:p>
        </p:txBody>
      </p:sp>
    </p:spTree>
    <p:extLst>
      <p:ext uri="{BB962C8B-B14F-4D97-AF65-F5344CB8AC3E}">
        <p14:creationId xmlns:p14="http://schemas.microsoft.com/office/powerpoint/2010/main" val="14555618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1165661"/>
            <a:ext cx="5400000" cy="44627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4"/>
          <p:cNvSpPr>
            <a:spLocks noGrp="1" noChangeArrowheads="1"/>
          </p:cNvSpPr>
          <p:nvPr>
            <p:ph sz="half" idx="1"/>
          </p:nvPr>
        </p:nvSpPr>
        <p:spPr>
          <a:xfrm>
            <a:off x="4716016" y="1011237"/>
            <a:ext cx="4047858" cy="5472113"/>
          </a:xfrm>
        </p:spPr>
        <p:txBody>
          <a:bodyPr/>
          <a:lstStyle/>
          <a:p>
            <a:pPr eaLnBrk="1" hangingPunct="1">
              <a:buClr>
                <a:srgbClr val="D31140"/>
              </a:buClr>
            </a:pPr>
            <a:endParaRPr lang="en-US" sz="1100" noProof="0" dirty="0"/>
          </a:p>
          <a:p>
            <a:pPr marL="0" indent="0" algn="just" eaLnBrk="1" hangingPunct="1">
              <a:spcBef>
                <a:spcPts val="600"/>
              </a:spcBef>
              <a:spcAft>
                <a:spcPts val="600"/>
              </a:spcAft>
              <a:buClr>
                <a:srgbClr val="D31140"/>
              </a:buClr>
              <a:buNone/>
            </a:pPr>
            <a:r>
              <a:rPr lang="en-US" sz="1050" noProof="0" dirty="0"/>
              <a:t>The core of the </a:t>
            </a:r>
            <a:r>
              <a:rPr lang="en-US" sz="1050" b="1" noProof="0" dirty="0">
                <a:solidFill>
                  <a:srgbClr val="D31145"/>
                </a:solidFill>
              </a:rPr>
              <a:t>bpv</a:t>
            </a:r>
            <a:r>
              <a:rPr lang="en-US" sz="1050" noProof="0" dirty="0"/>
              <a:t> </a:t>
            </a:r>
            <a:r>
              <a:rPr lang="en-US" sz="1050" b="1" noProof="0" dirty="0"/>
              <a:t>BRAUN PARTNERS</a:t>
            </a:r>
            <a:r>
              <a:rPr lang="cs-CZ" sz="1050" b="1" noProof="0" dirty="0"/>
              <a:t> </a:t>
            </a:r>
            <a:r>
              <a:rPr lang="en-GB" sz="1050" noProof="0" dirty="0"/>
              <a:t>team</a:t>
            </a:r>
            <a:r>
              <a:rPr lang="en-GB" sz="1050" b="1" noProof="0" dirty="0"/>
              <a:t> </a:t>
            </a:r>
            <a:r>
              <a:rPr lang="en-US" sz="1050" noProof="0" dirty="0"/>
              <a:t>has been together since 1994, then as part of a leading international law and tax firm of German origin (</a:t>
            </a:r>
            <a:r>
              <a:rPr lang="en-US" sz="1050" noProof="0" dirty="0" err="1"/>
              <a:t>Haarmann</a:t>
            </a:r>
            <a:r>
              <a:rPr lang="en-US" sz="1050" noProof="0" dirty="0"/>
              <a:t> </a:t>
            </a:r>
            <a:r>
              <a:rPr lang="en-US" sz="1050" noProof="0" dirty="0" err="1"/>
              <a:t>Hemmelrath</a:t>
            </a:r>
            <a:r>
              <a:rPr lang="en-US" sz="1050" noProof="0" dirty="0"/>
              <a:t>). Our lawyers and tax advisers have supported hundreds of western clients in their first steps in the </a:t>
            </a:r>
            <a:r>
              <a:rPr lang="en-US" sz="1050" b="1" noProof="0" dirty="0"/>
              <a:t>Czech Republic </a:t>
            </a:r>
            <a:r>
              <a:rPr lang="en-US" sz="1050" noProof="0" dirty="0"/>
              <a:t>and </a:t>
            </a:r>
            <a:r>
              <a:rPr lang="en-US" sz="1050" b="1" noProof="0" dirty="0"/>
              <a:t>Slovakia</a:t>
            </a:r>
            <a:r>
              <a:rPr lang="en-US" sz="1050" noProof="0" dirty="0"/>
              <a:t>, and we are grateful that we can continue the cooperation with many of these clients to this day.</a:t>
            </a:r>
          </a:p>
          <a:p>
            <a:pPr marL="0" indent="0" algn="just" eaLnBrk="1" hangingPunct="1">
              <a:spcBef>
                <a:spcPts val="600"/>
              </a:spcBef>
              <a:spcAft>
                <a:spcPts val="600"/>
              </a:spcAft>
              <a:buClr>
                <a:srgbClr val="D31140"/>
              </a:buClr>
              <a:buNone/>
            </a:pPr>
            <a:r>
              <a:rPr lang="en-US" sz="1050" noProof="0" dirty="0"/>
              <a:t>Our advisory work includes not only advising on significant transactions, and therefore making the newspaper headlines, but also finding the solution to business problems in everyday life.  Beginning with the construction of a new production line, service location, or sales structure, our aim is always to work with our clients and help them achieve their business goals.</a:t>
            </a:r>
          </a:p>
          <a:p>
            <a:pPr marL="0" indent="0" algn="just" eaLnBrk="1" hangingPunct="1">
              <a:spcBef>
                <a:spcPts val="600"/>
              </a:spcBef>
              <a:spcAft>
                <a:spcPts val="600"/>
              </a:spcAft>
              <a:buClr>
                <a:srgbClr val="D31140"/>
              </a:buClr>
              <a:buNone/>
            </a:pPr>
            <a:r>
              <a:rPr lang="en-US" sz="1050" noProof="0" dirty="0"/>
              <a:t>Our clients are entrepreneurs like us – we advise them to the highest possible standards not only because we are professionals, but also because we ourselves think </a:t>
            </a:r>
            <a:r>
              <a:rPr lang="en-US" sz="1050" dirty="0"/>
              <a:t>like</a:t>
            </a:r>
            <a:r>
              <a:rPr lang="en-US" sz="1050" noProof="0" dirty="0"/>
              <a:t> businessmen.</a:t>
            </a:r>
          </a:p>
          <a:p>
            <a:pPr marL="0" indent="0" algn="just">
              <a:buClr>
                <a:srgbClr val="D31140"/>
              </a:buClr>
              <a:buNone/>
            </a:pPr>
            <a:r>
              <a:rPr lang="en-US" sz="1050" dirty="0"/>
              <a:t>We combine the advantages of an international full-service law firm such as practical experience, professional employees, international network and continuous training with the flexibility, service orientation and knowledge of the national market of a local law firm. Together with our friends from </a:t>
            </a:r>
            <a:r>
              <a:rPr lang="en-US" sz="1050" b="1" dirty="0">
                <a:solidFill>
                  <a:srgbClr val="D31145"/>
                </a:solidFill>
              </a:rPr>
              <a:t>bpv </a:t>
            </a:r>
            <a:r>
              <a:rPr lang="en-US" sz="1050" b="1" dirty="0"/>
              <a:t>LEGAL </a:t>
            </a:r>
            <a:r>
              <a:rPr lang="en-US" sz="1050" dirty="0"/>
              <a:t>we cover </a:t>
            </a:r>
            <a:r>
              <a:rPr lang="en-US" sz="1050" b="1" dirty="0"/>
              <a:t>the entire CEE region</a:t>
            </a:r>
            <a:r>
              <a:rPr lang="en-US" sz="1050" dirty="0"/>
              <a:t>.</a:t>
            </a:r>
            <a:r>
              <a:rPr lang="cs-CZ" sz="1050" dirty="0"/>
              <a:t> </a:t>
            </a:r>
            <a:r>
              <a:rPr lang="en-US" sz="1050" b="1" dirty="0">
                <a:solidFill>
                  <a:srgbClr val="D31145"/>
                </a:solidFill>
              </a:rPr>
              <a:t>bpv </a:t>
            </a:r>
            <a:r>
              <a:rPr lang="en-US" sz="1050" b="1" dirty="0"/>
              <a:t>LEGAL </a:t>
            </a:r>
            <a:r>
              <a:rPr lang="en-US" sz="1050" dirty="0"/>
              <a:t>is a co-operation of four independent law firms in CEE, founded in 2006 with currently over 140 lawyers.</a:t>
            </a:r>
          </a:p>
          <a:p>
            <a:pPr eaLnBrk="1" hangingPunct="1"/>
            <a:endParaRPr lang="en-US" sz="1200" noProof="0" dirty="0"/>
          </a:p>
        </p:txBody>
      </p:sp>
      <p:sp>
        <p:nvSpPr>
          <p:cNvPr id="6148" name="Zástupný symbol pro číslo snímku 5"/>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2999C48-672D-483A-AD30-84E1CD36BF8B}" type="slidenum">
              <a:rPr lang="en-US" smtClean="0"/>
              <a:pPr eaLnBrk="1" hangingPunct="1"/>
              <a:t>17</a:t>
            </a:fld>
            <a:endParaRPr lang="en-US"/>
          </a:p>
        </p:txBody>
      </p:sp>
      <p:sp>
        <p:nvSpPr>
          <p:cNvPr id="9" name="Nadpis 2">
            <a:extLst>
              <a:ext uri="{FF2B5EF4-FFF2-40B4-BE49-F238E27FC236}">
                <a16:creationId xmlns:a16="http://schemas.microsoft.com/office/drawing/2014/main" xmlns="" id="{FA15CD6B-19F5-4EF7-98C6-630C1ECF2CD5}"/>
              </a:ext>
            </a:extLst>
          </p:cNvPr>
          <p:cNvSpPr>
            <a:spLocks noGrp="1"/>
          </p:cNvSpPr>
          <p:nvPr>
            <p:ph type="title"/>
          </p:nvPr>
        </p:nvSpPr>
        <p:spPr>
          <a:xfrm>
            <a:off x="457200" y="274638"/>
            <a:ext cx="6275040" cy="490537"/>
          </a:xfrm>
        </p:spPr>
        <p:txBody>
          <a:bodyPr/>
          <a:lstStyle/>
          <a:p>
            <a:r>
              <a:rPr lang="cs-CZ" sz="2300" dirty="0" err="1"/>
              <a:t>About</a:t>
            </a:r>
            <a:r>
              <a:rPr lang="cs-CZ" sz="2300" dirty="0"/>
              <a:t> bpv BRAUN PARTNERS / bpv LEGAL</a:t>
            </a:r>
          </a:p>
        </p:txBody>
      </p:sp>
      <p:sp>
        <p:nvSpPr>
          <p:cNvPr id="4" name="TextovéPole 3">
            <a:extLst>
              <a:ext uri="{FF2B5EF4-FFF2-40B4-BE49-F238E27FC236}">
                <a16:creationId xmlns:a16="http://schemas.microsoft.com/office/drawing/2014/main" xmlns="" id="{59470158-B3F3-42FF-8B65-79E9193C88AE}"/>
              </a:ext>
            </a:extLst>
          </p:cNvPr>
          <p:cNvSpPr txBox="1"/>
          <p:nvPr/>
        </p:nvSpPr>
        <p:spPr>
          <a:xfrm>
            <a:off x="251520" y="5517232"/>
            <a:ext cx="4464496" cy="2377510"/>
          </a:xfrm>
          <a:prstGeom prst="rect">
            <a:avLst/>
          </a:prstGeom>
          <a:noFill/>
        </p:spPr>
        <p:txBody>
          <a:bodyPr wrap="square" numCol="6" rtlCol="0">
            <a:spAutoFit/>
          </a:bodyPr>
          <a:lstStyle/>
          <a:p>
            <a:pPr>
              <a:spcAft>
                <a:spcPct val="25000"/>
              </a:spcAft>
            </a:pPr>
            <a:r>
              <a:rPr lang="en-US" sz="1000" b="1" noProof="0" dirty="0">
                <a:solidFill>
                  <a:srgbClr val="D31140"/>
                </a:solidFill>
              </a:rPr>
              <a:t>Austria</a:t>
            </a:r>
            <a:r>
              <a:rPr lang="en-US" sz="1000" b="1" noProof="0" dirty="0"/>
              <a:t/>
            </a:r>
            <a:br>
              <a:rPr lang="en-US" sz="1000" b="1" noProof="0" dirty="0"/>
            </a:br>
            <a:r>
              <a:rPr lang="en-US" sz="1000" noProof="0" dirty="0"/>
              <a:t>40</a:t>
            </a:r>
            <a:r>
              <a:rPr lang="en-US" sz="1000" b="1" noProof="0" dirty="0"/>
              <a:t> </a:t>
            </a:r>
            <a:r>
              <a:rPr lang="en-US" sz="1000" noProof="0" dirty="0"/>
              <a:t>lawyers</a:t>
            </a:r>
            <a:br>
              <a:rPr lang="en-US" sz="1000" noProof="0" dirty="0"/>
            </a:br>
            <a:r>
              <a:rPr lang="en-US" sz="1000" noProof="0" dirty="0"/>
              <a:t>3 tax advisors</a:t>
            </a:r>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dirty="0"/>
          </a:p>
          <a:p>
            <a:pPr>
              <a:spcAft>
                <a:spcPct val="25000"/>
              </a:spcAft>
            </a:pPr>
            <a:r>
              <a:rPr lang="cs-CZ" sz="1000" b="1" dirty="0" err="1">
                <a:solidFill>
                  <a:srgbClr val="D31140"/>
                </a:solidFill>
              </a:rPr>
              <a:t>Belgium</a:t>
            </a:r>
            <a:r>
              <a:rPr lang="en-US" sz="1000" b="1" noProof="0" dirty="0"/>
              <a:t/>
            </a:r>
            <a:br>
              <a:rPr lang="en-US" sz="1000" b="1" noProof="0" dirty="0"/>
            </a:br>
            <a:r>
              <a:rPr lang="en-US" sz="1000" noProof="0" dirty="0"/>
              <a:t>2 lawyers</a:t>
            </a:r>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noProof="0" dirty="0">
              <a:solidFill>
                <a:srgbClr val="D31140"/>
              </a:solidFill>
            </a:endParaRPr>
          </a:p>
          <a:p>
            <a:pPr>
              <a:spcAft>
                <a:spcPct val="25000"/>
              </a:spcAft>
            </a:pPr>
            <a:r>
              <a:rPr lang="en-US" sz="1000" b="1" noProof="0" dirty="0">
                <a:solidFill>
                  <a:srgbClr val="D31140"/>
                </a:solidFill>
              </a:rPr>
              <a:t>Czech Republic</a:t>
            </a:r>
            <a:r>
              <a:rPr lang="en-US" sz="1000" b="1" noProof="0" dirty="0"/>
              <a:t/>
            </a:r>
            <a:br>
              <a:rPr lang="en-US" sz="1000" b="1" noProof="0" dirty="0"/>
            </a:br>
            <a:r>
              <a:rPr lang="en-US" sz="1000" noProof="0" dirty="0"/>
              <a:t>3</a:t>
            </a:r>
            <a:r>
              <a:rPr lang="cs-CZ" sz="1000" noProof="0" dirty="0"/>
              <a:t>8</a:t>
            </a:r>
            <a:r>
              <a:rPr lang="en-US" sz="1000" noProof="0" dirty="0"/>
              <a:t> lawyers</a:t>
            </a:r>
            <a:br>
              <a:rPr lang="en-US" sz="1000" noProof="0" dirty="0"/>
            </a:br>
            <a:r>
              <a:rPr lang="en-US" sz="1000" noProof="0" dirty="0"/>
              <a:t>1 tax advisor</a:t>
            </a:r>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noProof="0" dirty="0">
              <a:solidFill>
                <a:srgbClr val="D31140"/>
              </a:solidFill>
            </a:endParaRPr>
          </a:p>
          <a:p>
            <a:pPr>
              <a:spcAft>
                <a:spcPct val="25000"/>
              </a:spcAft>
            </a:pPr>
            <a:r>
              <a:rPr lang="en-US" sz="1000" b="1" noProof="0" dirty="0">
                <a:solidFill>
                  <a:srgbClr val="D31140"/>
                </a:solidFill>
              </a:rPr>
              <a:t>Hungary</a:t>
            </a:r>
            <a:r>
              <a:rPr lang="en-US" sz="1000" b="1" noProof="0" dirty="0"/>
              <a:t/>
            </a:r>
            <a:br>
              <a:rPr lang="en-US" sz="1000" b="1" noProof="0" dirty="0"/>
            </a:br>
            <a:r>
              <a:rPr lang="en-US" sz="1000" noProof="0" dirty="0"/>
              <a:t>15 lawyers</a:t>
            </a:r>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noProof="0" dirty="0">
              <a:solidFill>
                <a:srgbClr val="D31140"/>
              </a:solidFill>
            </a:endParaRPr>
          </a:p>
          <a:p>
            <a:pPr>
              <a:spcAft>
                <a:spcPct val="25000"/>
              </a:spcAft>
            </a:pPr>
            <a:r>
              <a:rPr lang="en-US" sz="1000" b="1" noProof="0" dirty="0">
                <a:solidFill>
                  <a:srgbClr val="D31140"/>
                </a:solidFill>
              </a:rPr>
              <a:t>Romania</a:t>
            </a:r>
            <a:r>
              <a:rPr lang="en-US" sz="1000" noProof="0" dirty="0"/>
              <a:t/>
            </a:r>
            <a:br>
              <a:rPr lang="en-US" sz="1000" noProof="0" dirty="0"/>
            </a:br>
            <a:r>
              <a:rPr lang="en-US" sz="1000" noProof="0" dirty="0"/>
              <a:t>37 lawyers</a:t>
            </a:r>
            <a:endParaRPr lang="en-US" sz="1000" b="1" noProof="0" dirty="0"/>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dirty="0"/>
          </a:p>
          <a:p>
            <a:pPr>
              <a:spcAft>
                <a:spcPct val="25000"/>
              </a:spcAft>
            </a:pPr>
            <a:endParaRPr lang="cs-CZ" sz="1000" b="1" noProof="0" dirty="0"/>
          </a:p>
          <a:p>
            <a:pPr>
              <a:spcAft>
                <a:spcPct val="25000"/>
              </a:spcAft>
            </a:pPr>
            <a:endParaRPr lang="cs-CZ" sz="1000" b="1" noProof="0" dirty="0">
              <a:solidFill>
                <a:srgbClr val="D31140"/>
              </a:solidFill>
            </a:endParaRPr>
          </a:p>
          <a:p>
            <a:pPr>
              <a:spcAft>
                <a:spcPct val="25000"/>
              </a:spcAft>
            </a:pPr>
            <a:r>
              <a:rPr lang="en-US" sz="1000" b="1" noProof="0" dirty="0">
                <a:solidFill>
                  <a:srgbClr val="D31140"/>
                </a:solidFill>
              </a:rPr>
              <a:t>Slovakia</a:t>
            </a:r>
            <a:r>
              <a:rPr lang="en-US" sz="1000" noProof="0" dirty="0"/>
              <a:t/>
            </a:r>
            <a:br>
              <a:rPr lang="en-US" sz="1000" noProof="0" dirty="0"/>
            </a:br>
            <a:r>
              <a:rPr lang="en-US" sz="1000" noProof="0" dirty="0"/>
              <a:t>7 lawyers</a:t>
            </a:r>
            <a:endParaRPr lang="en-US" sz="1000" b="1" noProof="0" dirty="0"/>
          </a:p>
        </p:txBody>
      </p:sp>
    </p:spTree>
    <p:extLst>
      <p:ext uri="{BB962C8B-B14F-4D97-AF65-F5344CB8AC3E}">
        <p14:creationId xmlns:p14="http://schemas.microsoft.com/office/powerpoint/2010/main" val="4220319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xmlns="" id="{8DB634FA-EE0D-447D-B25F-FE4C4F57DBB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611188" y="1772816"/>
            <a:ext cx="7848600" cy="3270250"/>
          </a:xfrm>
        </p:spPr>
      </p:pic>
      <p:sp>
        <p:nvSpPr>
          <p:cNvPr id="9220" name="Zástupný symbol pro číslo snímku 5"/>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9598AD-DC80-41C2-B509-B3CA16BB1697}" type="slidenum">
              <a:rPr lang="en-US" smtClean="0"/>
              <a:pPr eaLnBrk="1" hangingPunct="1"/>
              <a:t>18</a:t>
            </a:fld>
            <a:endParaRPr lang="en-US"/>
          </a:p>
        </p:txBody>
      </p:sp>
      <p:sp>
        <p:nvSpPr>
          <p:cNvPr id="2" name="Nadpis 1">
            <a:extLst>
              <a:ext uri="{FF2B5EF4-FFF2-40B4-BE49-F238E27FC236}">
                <a16:creationId xmlns:a16="http://schemas.microsoft.com/office/drawing/2014/main" xmlns="" id="{74C43A06-1CC7-4760-AC24-728C6B49E6ED}"/>
              </a:ext>
            </a:extLst>
          </p:cNvPr>
          <p:cNvSpPr>
            <a:spLocks noGrp="1"/>
          </p:cNvSpPr>
          <p:nvPr>
            <p:ph type="title"/>
          </p:nvPr>
        </p:nvSpPr>
        <p:spPr/>
        <p:txBody>
          <a:bodyPr/>
          <a:lstStyle/>
          <a:p>
            <a:r>
              <a:rPr lang="cs-CZ" sz="2400" dirty="0" err="1"/>
              <a:t>Rankings</a:t>
            </a:r>
            <a:endParaRPr lang="cs-CZ" sz="2400" dirty="0"/>
          </a:p>
        </p:txBody>
      </p:sp>
    </p:spTree>
    <p:extLst>
      <p:ext uri="{BB962C8B-B14F-4D97-AF65-F5344CB8AC3E}">
        <p14:creationId xmlns:p14="http://schemas.microsoft.com/office/powerpoint/2010/main" val="351448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FA75D81-E183-4EC1-9BD0-0AA30B50265E}"/>
              </a:ext>
            </a:extLst>
          </p:cNvPr>
          <p:cNvSpPr>
            <a:spLocks noGrp="1"/>
          </p:cNvSpPr>
          <p:nvPr>
            <p:ph type="title"/>
          </p:nvPr>
        </p:nvSpPr>
        <p:spPr/>
        <p:txBody>
          <a:bodyPr/>
          <a:lstStyle/>
          <a:p>
            <a:r>
              <a:rPr lang="cs-CZ" sz="2400" dirty="0" err="1"/>
              <a:t>Content</a:t>
            </a:r>
            <a:endParaRPr lang="cs-CZ" sz="2400" dirty="0"/>
          </a:p>
        </p:txBody>
      </p:sp>
      <p:sp>
        <p:nvSpPr>
          <p:cNvPr id="3" name="Zástupný obsah 2">
            <a:extLst>
              <a:ext uri="{FF2B5EF4-FFF2-40B4-BE49-F238E27FC236}">
                <a16:creationId xmlns:a16="http://schemas.microsoft.com/office/drawing/2014/main" xmlns="" id="{3C4501FD-1C16-4A5D-8ED6-ACDC2382E6FF}"/>
              </a:ext>
            </a:extLst>
          </p:cNvPr>
          <p:cNvSpPr>
            <a:spLocks noGrp="1"/>
          </p:cNvSpPr>
          <p:nvPr>
            <p:ph idx="1"/>
          </p:nvPr>
        </p:nvSpPr>
        <p:spPr/>
        <p:txBody>
          <a:bodyPr numCol="1"/>
          <a:lstStyle/>
          <a:p>
            <a:pPr marL="342900" lvl="0" indent="-342900">
              <a:spcBef>
                <a:spcPts val="300"/>
              </a:spcBef>
              <a:spcAft>
                <a:spcPts val="300"/>
              </a:spcAft>
              <a:buFont typeface="Wingdings" panose="05000000000000000000" pitchFamily="2" charset="2"/>
              <a:buChar char=""/>
              <a:tabLst>
                <a:tab pos="457200" algn="l"/>
              </a:tabLst>
            </a:pPr>
            <a:r>
              <a:rPr lang="cs-CZ" sz="1800" dirty="0" err="1">
                <a:effectLst/>
                <a:latin typeface="+mj-lt"/>
                <a:ea typeface="Calibri" panose="020F0502020204030204" pitchFamily="34" charset="0"/>
                <a:cs typeface="Times New Roman" panose="02020603050405020304" pitchFamily="18" charset="0"/>
              </a:rPr>
              <a:t>Identify</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your</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needs</a:t>
            </a:r>
            <a:r>
              <a:rPr lang="cs-CZ" sz="1800" dirty="0">
                <a:effectLst/>
                <a:latin typeface="+mj-lt"/>
                <a:ea typeface="Calibri" panose="020F0502020204030204" pitchFamily="34" charset="0"/>
                <a:cs typeface="Times New Roman" panose="02020603050405020304" pitchFamily="18" charset="0"/>
              </a:rPr>
              <a:t> and limit</a:t>
            </a:r>
            <a:r>
              <a:rPr lang="en-US" sz="1800" dirty="0" err="1">
                <a:effectLst/>
                <a:latin typeface="+mj-lt"/>
                <a:ea typeface="Calibri" panose="020F0502020204030204" pitchFamily="34" charset="0"/>
                <a:cs typeface="Times New Roman" panose="02020603050405020304" pitchFamily="18" charset="0"/>
              </a:rPr>
              <a:t>ation</a:t>
            </a:r>
            <a:r>
              <a:rPr lang="cs-CZ" sz="1800" dirty="0">
                <a:effectLst/>
                <a:latin typeface="+mj-lt"/>
                <a:ea typeface="Calibri" panose="020F0502020204030204" pitchFamily="34" charset="0"/>
                <a:cs typeface="Times New Roman" panose="02020603050405020304" pitchFamily="18" charset="0"/>
              </a:rPr>
              <a:t>s</a:t>
            </a:r>
          </a:p>
          <a:p>
            <a:pPr marL="342900" lvl="0" indent="-342900">
              <a:spcBef>
                <a:spcPts val="300"/>
              </a:spcBef>
              <a:spcAft>
                <a:spcPts val="300"/>
              </a:spcAft>
              <a:buFont typeface="Wingdings" panose="05000000000000000000" pitchFamily="2" charset="2"/>
              <a:buChar char=""/>
              <a:tabLst>
                <a:tab pos="457200" algn="l"/>
              </a:tabLst>
            </a:pPr>
            <a:r>
              <a:rPr lang="cs-CZ" sz="1800" dirty="0" err="1">
                <a:effectLst/>
                <a:latin typeface="+mj-lt"/>
                <a:ea typeface="Calibri" panose="020F0502020204030204" pitchFamily="34" charset="0"/>
                <a:cs typeface="Times New Roman" panose="02020603050405020304" pitchFamily="18" charset="0"/>
              </a:rPr>
              <a:t>Shifts</a:t>
            </a:r>
            <a:endParaRPr lang="cs-CZ" sz="1800" dirty="0">
              <a:effectLst/>
              <a:latin typeface="+mj-lt"/>
              <a:ea typeface="Calibri" panose="020F0502020204030204" pitchFamily="34" charset="0"/>
              <a:cs typeface="Times New Roman" panose="02020603050405020304" pitchFamily="18" charset="0"/>
            </a:endParaRPr>
          </a:p>
          <a:p>
            <a:pPr marL="342900" lvl="0" indent="-342900">
              <a:spcBef>
                <a:spcPts val="300"/>
              </a:spcBef>
              <a:spcAft>
                <a:spcPts val="300"/>
              </a:spcAft>
              <a:buFont typeface="Wingdings" panose="05000000000000000000" pitchFamily="2" charset="2"/>
              <a:buChar char=""/>
              <a:tabLst>
                <a:tab pos="457200" algn="l"/>
              </a:tabLst>
            </a:pPr>
            <a:r>
              <a:rPr lang="cs-CZ" sz="1800" dirty="0" err="1">
                <a:effectLst/>
                <a:latin typeface="+mj-lt"/>
                <a:ea typeface="Calibri" panose="020F0502020204030204" pitchFamily="34" charset="0"/>
                <a:cs typeface="Times New Roman" panose="02020603050405020304" pitchFamily="18" charset="0"/>
              </a:rPr>
              <a:t>Distribution</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of</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working</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hours</a:t>
            </a:r>
            <a:endParaRPr lang="cs-CZ" sz="1800" dirty="0">
              <a:effectLst/>
              <a:latin typeface="+mj-lt"/>
              <a:ea typeface="Calibri" panose="020F0502020204030204" pitchFamily="34" charset="0"/>
              <a:cs typeface="Times New Roman" panose="02020603050405020304" pitchFamily="18" charset="0"/>
            </a:endParaRPr>
          </a:p>
          <a:p>
            <a:pPr marL="342900" lvl="0" indent="-342900">
              <a:spcBef>
                <a:spcPts val="300"/>
              </a:spcBef>
              <a:spcAft>
                <a:spcPts val="300"/>
              </a:spcAft>
              <a:buFont typeface="Wingdings" panose="05000000000000000000" pitchFamily="2" charset="2"/>
              <a:buChar char=""/>
              <a:tabLst>
                <a:tab pos="457200" algn="l"/>
              </a:tabLst>
            </a:pPr>
            <a:r>
              <a:rPr lang="cs-CZ" sz="1800" dirty="0">
                <a:effectLst/>
                <a:latin typeface="+mj-lt"/>
                <a:ea typeface="Calibri" panose="020F0502020204030204" pitchFamily="34" charset="0"/>
                <a:cs typeface="Times New Roman" panose="02020603050405020304" pitchFamily="18" charset="0"/>
              </a:rPr>
              <a:t>Limit</a:t>
            </a:r>
            <a:r>
              <a:rPr lang="en-US" sz="1800" dirty="0" err="1">
                <a:effectLst/>
                <a:latin typeface="+mj-lt"/>
                <a:ea typeface="Calibri" panose="020F0502020204030204" pitchFamily="34" charset="0"/>
                <a:cs typeface="Times New Roman" panose="02020603050405020304" pitchFamily="18" charset="0"/>
              </a:rPr>
              <a:t>ation</a:t>
            </a:r>
            <a:r>
              <a:rPr lang="cs-CZ" sz="1800" dirty="0">
                <a:effectLst/>
                <a:latin typeface="+mj-lt"/>
                <a:ea typeface="Calibri" panose="020F0502020204030204" pitchFamily="34" charset="0"/>
                <a:cs typeface="Times New Roman" panose="02020603050405020304" pitchFamily="18" charset="0"/>
              </a:rPr>
              <a:t>s</a:t>
            </a:r>
            <a:r>
              <a:rPr lang="de-DE" sz="1800" dirty="0">
                <a:effectLst/>
                <a:latin typeface="+mj-lt"/>
                <a:ea typeface="Calibri" panose="020F0502020204030204" pitchFamily="34" charset="0"/>
                <a:cs typeface="Times New Roman" panose="02020603050405020304" pitchFamily="18" charset="0"/>
              </a:rPr>
              <a:t> – </a:t>
            </a:r>
            <a:r>
              <a:rPr lang="de-DE" sz="1800" dirty="0" err="1">
                <a:effectLst/>
                <a:latin typeface="+mj-lt"/>
                <a:ea typeface="Calibri" panose="020F0502020204030204" pitchFamily="34" charset="0"/>
                <a:cs typeface="Times New Roman" panose="02020603050405020304" pitchFamily="18" charset="0"/>
              </a:rPr>
              <a:t>mandatory</a:t>
            </a:r>
            <a:r>
              <a:rPr lang="de-DE" sz="1800" dirty="0">
                <a:effectLst/>
                <a:latin typeface="+mj-lt"/>
                <a:ea typeface="Calibri" panose="020F0502020204030204" pitchFamily="34" charset="0"/>
                <a:cs typeface="Times New Roman" panose="02020603050405020304" pitchFamily="18" charset="0"/>
              </a:rPr>
              <a:t> </a:t>
            </a:r>
            <a:r>
              <a:rPr lang="de-DE" sz="1800" dirty="0" err="1">
                <a:effectLst/>
                <a:latin typeface="+mj-lt"/>
                <a:ea typeface="Calibri" panose="020F0502020204030204" pitchFamily="34" charset="0"/>
                <a:cs typeface="Times New Roman" panose="02020603050405020304" pitchFamily="18" charset="0"/>
              </a:rPr>
              <a:t>rest</a:t>
            </a:r>
            <a:r>
              <a:rPr lang="de-DE" sz="1800" dirty="0">
                <a:effectLst/>
                <a:latin typeface="+mj-lt"/>
                <a:ea typeface="Calibri" panose="020F0502020204030204" pitchFamily="34" charset="0"/>
                <a:cs typeface="Times New Roman" panose="02020603050405020304" pitchFamily="18" charset="0"/>
              </a:rPr>
              <a:t> </a:t>
            </a:r>
            <a:endParaRPr lang="cs-CZ" sz="1800" dirty="0">
              <a:effectLst/>
              <a:latin typeface="+mj-lt"/>
              <a:ea typeface="Calibri" panose="020F0502020204030204" pitchFamily="34" charset="0"/>
              <a:cs typeface="Times New Roman" panose="02020603050405020304" pitchFamily="18" charset="0"/>
            </a:endParaRPr>
          </a:p>
          <a:p>
            <a:pPr marL="342900" lvl="0" indent="-342900">
              <a:spcBef>
                <a:spcPts val="300"/>
              </a:spcBef>
              <a:spcAft>
                <a:spcPts val="300"/>
              </a:spcAft>
              <a:buFont typeface="Wingdings" panose="05000000000000000000" pitchFamily="2" charset="2"/>
              <a:buChar char=""/>
              <a:tabLst>
                <a:tab pos="457200" algn="l"/>
              </a:tabLst>
            </a:pPr>
            <a:r>
              <a:rPr lang="de-DE" sz="1800" dirty="0" err="1">
                <a:effectLst/>
                <a:latin typeface="+mj-lt"/>
                <a:ea typeface="Calibri" panose="020F0502020204030204" pitchFamily="34" charset="0"/>
                <a:cs typeface="Times New Roman" panose="02020603050405020304" pitchFamily="18" charset="0"/>
              </a:rPr>
              <a:t>Avoid</a:t>
            </a:r>
            <a:r>
              <a:rPr lang="de-DE" sz="1800" dirty="0">
                <a:effectLst/>
                <a:latin typeface="+mj-lt"/>
                <a:ea typeface="Calibri" panose="020F0502020204030204" pitchFamily="34" charset="0"/>
                <a:cs typeface="Times New Roman" panose="02020603050405020304" pitchFamily="18" charset="0"/>
              </a:rPr>
              <a:t> </a:t>
            </a:r>
            <a:r>
              <a:rPr lang="de-DE" sz="1800" dirty="0" err="1">
                <a:effectLst/>
                <a:latin typeface="+mj-lt"/>
                <a:ea typeface="Calibri" panose="020F0502020204030204" pitchFamily="34" charset="0"/>
                <a:cs typeface="Times New Roman" panose="02020603050405020304" pitchFamily="18" charset="0"/>
              </a:rPr>
              <a:t>un</a:t>
            </a:r>
            <a:r>
              <a:rPr lang="cs-CZ" sz="1800" dirty="0" err="1">
                <a:effectLst/>
                <a:latin typeface="+mj-lt"/>
                <a:ea typeface="Calibri" panose="020F0502020204030204" pitchFamily="34" charset="0"/>
                <a:cs typeface="Times New Roman" panose="02020603050405020304" pitchFamily="18" charset="0"/>
              </a:rPr>
              <a:t>necessary</a:t>
            </a:r>
            <a:r>
              <a:rPr lang="cs-CZ" sz="1800" dirty="0">
                <a:effectLst/>
                <a:latin typeface="+mj-lt"/>
                <a:ea typeface="Calibri" panose="020F0502020204030204" pitchFamily="34" charset="0"/>
                <a:cs typeface="Times New Roman" panose="02020603050405020304" pitchFamily="18" charset="0"/>
              </a:rPr>
              <a:t> limit</a:t>
            </a:r>
            <a:r>
              <a:rPr lang="en-US" sz="1800" dirty="0" err="1">
                <a:effectLst/>
                <a:latin typeface="+mj-lt"/>
                <a:ea typeface="Calibri" panose="020F0502020204030204" pitchFamily="34" charset="0"/>
                <a:cs typeface="Times New Roman" panose="02020603050405020304" pitchFamily="18" charset="0"/>
              </a:rPr>
              <a:t>ation</a:t>
            </a:r>
            <a:r>
              <a:rPr lang="cs-CZ" sz="1800" dirty="0">
                <a:effectLst/>
                <a:latin typeface="+mj-lt"/>
                <a:ea typeface="Calibri" panose="020F0502020204030204" pitchFamily="34" charset="0"/>
                <a:cs typeface="Times New Roman" panose="02020603050405020304" pitchFamily="18" charset="0"/>
              </a:rPr>
              <a:t>s</a:t>
            </a:r>
          </a:p>
          <a:p>
            <a:pPr marL="342900" lvl="0" indent="-342900">
              <a:spcBef>
                <a:spcPts val="300"/>
              </a:spcBef>
              <a:spcAft>
                <a:spcPts val="300"/>
              </a:spcAft>
              <a:buFont typeface="Wingdings" panose="05000000000000000000" pitchFamily="2" charset="2"/>
              <a:buChar char=""/>
              <a:tabLst>
                <a:tab pos="457200" algn="l"/>
              </a:tabLst>
            </a:pPr>
            <a:r>
              <a:rPr lang="cs-CZ" sz="1800" dirty="0" err="1">
                <a:effectLst/>
                <a:latin typeface="+mj-lt"/>
                <a:ea typeface="Calibri" panose="020F0502020204030204" pitchFamily="34" charset="0"/>
                <a:cs typeface="Times New Roman" panose="02020603050405020304" pitchFamily="18" charset="0"/>
              </a:rPr>
              <a:t>Overtime</a:t>
            </a:r>
            <a:endParaRPr lang="cs-CZ" sz="1800" dirty="0">
              <a:effectLst/>
              <a:latin typeface="+mj-lt"/>
              <a:ea typeface="Calibri" panose="020F0502020204030204" pitchFamily="34" charset="0"/>
              <a:cs typeface="Times New Roman" panose="02020603050405020304" pitchFamily="18" charset="0"/>
            </a:endParaRPr>
          </a:p>
          <a:p>
            <a:pPr marL="342900" lvl="0" indent="-342900">
              <a:spcBef>
                <a:spcPts val="300"/>
              </a:spcBef>
              <a:spcAft>
                <a:spcPts val="300"/>
              </a:spcAft>
              <a:buFont typeface="Wingdings" panose="05000000000000000000" pitchFamily="2" charset="2"/>
              <a:buChar char=""/>
              <a:tabLst>
                <a:tab pos="457200" algn="l"/>
              </a:tabLst>
            </a:pPr>
            <a:r>
              <a:rPr lang="de-DE" sz="1800" dirty="0" err="1">
                <a:effectLst/>
                <a:latin typeface="+mj-lt"/>
                <a:ea typeface="Calibri" panose="020F0502020204030204" pitchFamily="34" charset="0"/>
                <a:cs typeface="Times New Roman" panose="02020603050405020304" pitchFamily="18" charset="0"/>
              </a:rPr>
              <a:t>Changes</a:t>
            </a:r>
            <a:r>
              <a:rPr lang="de-DE" sz="1800" dirty="0">
                <a:effectLst/>
                <a:latin typeface="+mj-lt"/>
                <a:ea typeface="Calibri" panose="020F0502020204030204" pitchFamily="34" charset="0"/>
                <a:cs typeface="Times New Roman" panose="02020603050405020304" pitchFamily="18" charset="0"/>
              </a:rPr>
              <a:t> </a:t>
            </a:r>
            <a:r>
              <a:rPr lang="de-DE" sz="1800" dirty="0" err="1">
                <a:effectLst/>
                <a:latin typeface="+mj-lt"/>
                <a:ea typeface="Calibri" panose="020F0502020204030204" pitchFamily="34" charset="0"/>
                <a:cs typeface="Times New Roman" panose="02020603050405020304" pitchFamily="18" charset="0"/>
              </a:rPr>
              <a:t>to</a:t>
            </a:r>
            <a:r>
              <a:rPr lang="de-DE" sz="1800" dirty="0">
                <a:effectLst/>
                <a:latin typeface="+mj-lt"/>
                <a:ea typeface="Calibri" panose="020F0502020204030204" pitchFamily="34" charset="0"/>
                <a:cs typeface="Times New Roman" panose="02020603050405020304" pitchFamily="18" charset="0"/>
              </a:rPr>
              <a:t> </a:t>
            </a:r>
            <a:r>
              <a:rPr lang="cs-CZ" sz="1800" dirty="0">
                <a:effectLst/>
                <a:latin typeface="+mj-lt"/>
                <a:ea typeface="Calibri" panose="020F0502020204030204" pitchFamily="34" charset="0"/>
                <a:cs typeface="Times New Roman" panose="02020603050405020304" pitchFamily="18" charset="0"/>
              </a:rPr>
              <a:t>L</a:t>
            </a:r>
            <a:r>
              <a:rPr lang="de-DE" sz="1800" dirty="0" err="1">
                <a:effectLst/>
                <a:latin typeface="+mj-lt"/>
                <a:ea typeface="Calibri" panose="020F0502020204030204" pitchFamily="34" charset="0"/>
                <a:cs typeface="Times New Roman" panose="02020603050405020304" pitchFamily="18" charset="0"/>
              </a:rPr>
              <a:t>abour</a:t>
            </a:r>
            <a:r>
              <a:rPr lang="de-DE" sz="1800" dirty="0">
                <a:effectLst/>
                <a:latin typeface="+mj-lt"/>
                <a:ea typeface="Calibri" panose="020F0502020204030204" pitchFamily="34" charset="0"/>
                <a:cs typeface="Times New Roman" panose="02020603050405020304" pitchFamily="18" charset="0"/>
              </a:rPr>
              <a:t> Code 2021</a:t>
            </a:r>
            <a:endParaRPr lang="cs-CZ" sz="1800" dirty="0">
              <a:effectLst/>
              <a:latin typeface="+mj-lt"/>
              <a:ea typeface="Calibri" panose="020F0502020204030204" pitchFamily="34" charset="0"/>
              <a:cs typeface="Times New Roman" panose="02020603050405020304" pitchFamily="18" charset="0"/>
            </a:endParaRPr>
          </a:p>
          <a:p>
            <a:pPr marL="342900" lvl="0" indent="-342900">
              <a:spcBef>
                <a:spcPts val="300"/>
              </a:spcBef>
              <a:spcAft>
                <a:spcPts val="300"/>
              </a:spcAft>
              <a:buFont typeface="Wingdings" panose="05000000000000000000" pitchFamily="2" charset="2"/>
              <a:buChar char=""/>
              <a:tabLst>
                <a:tab pos="457200" algn="l"/>
              </a:tabLst>
            </a:pPr>
            <a:r>
              <a:rPr lang="de-DE" sz="1800" dirty="0" err="1">
                <a:effectLst/>
                <a:latin typeface="+mj-lt"/>
                <a:ea typeface="Calibri" panose="020F0502020204030204" pitchFamily="34" charset="0"/>
                <a:cs typeface="Times New Roman" panose="02020603050405020304" pitchFamily="18" charset="0"/>
              </a:rPr>
              <a:t>Some</a:t>
            </a:r>
            <a:r>
              <a:rPr lang="de-DE" sz="1800" dirty="0">
                <a:effectLst/>
                <a:latin typeface="+mj-lt"/>
                <a:ea typeface="Calibri" panose="020F0502020204030204" pitchFamily="34" charset="0"/>
                <a:cs typeface="Times New Roman" panose="02020603050405020304" pitchFamily="18" charset="0"/>
              </a:rPr>
              <a:t> simple </a:t>
            </a:r>
            <a:r>
              <a:rPr lang="de-DE" sz="1800" dirty="0" err="1">
                <a:effectLst/>
                <a:latin typeface="+mj-lt"/>
                <a:ea typeface="Calibri" panose="020F0502020204030204" pitchFamily="34" charset="0"/>
                <a:cs typeface="Times New Roman" panose="02020603050405020304" pitchFamily="18" charset="0"/>
              </a:rPr>
              <a:t>things</a:t>
            </a:r>
            <a:endParaRPr lang="cs-CZ" sz="1800" dirty="0">
              <a:effectLst/>
              <a:latin typeface="+mj-lt"/>
              <a:ea typeface="Calibri" panose="020F0502020204030204" pitchFamily="34" charset="0"/>
              <a:cs typeface="Times New Roman" panose="02020603050405020304" pitchFamily="18" charset="0"/>
            </a:endParaRPr>
          </a:p>
          <a:p>
            <a:pPr marL="342900" lvl="0" indent="-342900">
              <a:spcBef>
                <a:spcPts val="300"/>
              </a:spcBef>
              <a:spcAft>
                <a:spcPts val="300"/>
              </a:spcAft>
              <a:buFont typeface="Wingdings" panose="05000000000000000000" pitchFamily="2" charset="2"/>
              <a:buChar char=""/>
              <a:tabLst>
                <a:tab pos="457200" algn="l"/>
              </a:tabLst>
            </a:pPr>
            <a:r>
              <a:rPr lang="de-DE" sz="1800" dirty="0">
                <a:effectLst/>
                <a:latin typeface="+mj-lt"/>
                <a:ea typeface="Calibri" panose="020F0502020204030204" pitchFamily="34" charset="0"/>
                <a:cs typeface="Times New Roman" panose="02020603050405020304" pitchFamily="18" charset="0"/>
              </a:rPr>
              <a:t>Kurzarbeit</a:t>
            </a:r>
            <a:endParaRPr lang="cs-CZ" sz="1800" dirty="0">
              <a:effectLst/>
              <a:latin typeface="+mj-lt"/>
              <a:ea typeface="Calibri" panose="020F0502020204030204" pitchFamily="34" charset="0"/>
              <a:cs typeface="Times New Roman" panose="02020603050405020304" pitchFamily="18" charset="0"/>
            </a:endParaRPr>
          </a:p>
          <a:p>
            <a:pPr marL="342900" lvl="0" indent="-342900">
              <a:spcBef>
                <a:spcPts val="300"/>
              </a:spcBef>
              <a:spcAft>
                <a:spcPts val="300"/>
              </a:spcAft>
              <a:buFont typeface="Wingdings" panose="05000000000000000000" pitchFamily="2" charset="2"/>
              <a:buChar char=""/>
              <a:tabLst>
                <a:tab pos="457200" algn="l"/>
              </a:tabLst>
            </a:pPr>
            <a:r>
              <a:rPr lang="cs-CZ" sz="1800" dirty="0" err="1">
                <a:effectLst/>
                <a:latin typeface="+mj-lt"/>
                <a:ea typeface="Calibri" panose="020F0502020204030204" pitchFamily="34" charset="0"/>
                <a:cs typeface="Times New Roman" panose="02020603050405020304" pitchFamily="18" charset="0"/>
              </a:rPr>
              <a:t>Employment</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agencies</a:t>
            </a:r>
            <a:r>
              <a:rPr lang="cs-CZ" sz="1800" dirty="0">
                <a:effectLst/>
                <a:latin typeface="+mj-lt"/>
                <a:ea typeface="Calibri" panose="020F0502020204030204" pitchFamily="34" charset="0"/>
                <a:cs typeface="Times New Roman" panose="02020603050405020304" pitchFamily="18" charset="0"/>
              </a:rPr>
              <a:t> </a:t>
            </a:r>
            <a:r>
              <a:rPr lang="en-GB" sz="1800" dirty="0">
                <a:effectLst/>
                <a:latin typeface="+mj-lt"/>
                <a:ea typeface="Calibri" panose="020F0502020204030204" pitchFamily="34" charset="0"/>
                <a:cs typeface="Times New Roman" panose="02020603050405020304" pitchFamily="18" charset="0"/>
              </a:rPr>
              <a:t>(in Czech: </a:t>
            </a:r>
            <a:r>
              <a:rPr lang="en-GB" sz="1800" i="1" dirty="0" err="1" smtClean="0">
                <a:effectLst/>
                <a:latin typeface="+mj-lt"/>
                <a:ea typeface="Calibri" panose="020F0502020204030204" pitchFamily="34" charset="0"/>
                <a:cs typeface="Times New Roman" panose="02020603050405020304" pitchFamily="18" charset="0"/>
              </a:rPr>
              <a:t>agentur</a:t>
            </a:r>
            <a:r>
              <a:rPr lang="cs-CZ" sz="1800" i="1" dirty="0" smtClean="0">
                <a:effectLst/>
                <a:latin typeface="+mj-lt"/>
                <a:ea typeface="Calibri" panose="020F0502020204030204" pitchFamily="34" charset="0"/>
                <a:cs typeface="Times New Roman" panose="02020603050405020304" pitchFamily="18" charset="0"/>
              </a:rPr>
              <a:t>y</a:t>
            </a:r>
            <a:r>
              <a:rPr lang="en-GB" sz="1800" i="1" dirty="0" smtClean="0">
                <a:effectLst/>
                <a:latin typeface="+mj-lt"/>
                <a:ea typeface="Calibri" panose="020F0502020204030204" pitchFamily="34" charset="0"/>
                <a:cs typeface="Times New Roman" panose="02020603050405020304" pitchFamily="18" charset="0"/>
              </a:rPr>
              <a:t> </a:t>
            </a:r>
            <a:r>
              <a:rPr lang="en-GB" sz="1800" i="1" dirty="0" err="1">
                <a:effectLst/>
                <a:latin typeface="+mj-lt"/>
                <a:ea typeface="Calibri" panose="020F0502020204030204" pitchFamily="34" charset="0"/>
                <a:cs typeface="Times New Roman" panose="02020603050405020304" pitchFamily="18" charset="0"/>
              </a:rPr>
              <a:t>práce</a:t>
            </a:r>
            <a:r>
              <a:rPr lang="en-GB" sz="1800" dirty="0">
                <a:effectLst/>
                <a:latin typeface="+mj-lt"/>
                <a:ea typeface="Calibri" panose="020F0502020204030204" pitchFamily="34" charset="0"/>
                <a:cs typeface="Times New Roman" panose="02020603050405020304" pitchFamily="18" charset="0"/>
              </a:rPr>
              <a:t>)</a:t>
            </a:r>
            <a:endParaRPr lang="cs-CZ" sz="1800" dirty="0">
              <a:effectLst/>
              <a:latin typeface="+mj-lt"/>
              <a:ea typeface="Calibri" panose="020F0502020204030204" pitchFamily="34" charset="0"/>
              <a:cs typeface="Times New Roman" panose="02020603050405020304" pitchFamily="18" charset="0"/>
            </a:endParaRPr>
          </a:p>
          <a:p>
            <a:pPr marL="342900" lvl="0" indent="-342900">
              <a:spcBef>
                <a:spcPts val="300"/>
              </a:spcBef>
              <a:spcAft>
                <a:spcPts val="300"/>
              </a:spcAft>
              <a:buFont typeface="Wingdings" panose="05000000000000000000" pitchFamily="2" charset="2"/>
              <a:buChar char=""/>
              <a:tabLst>
                <a:tab pos="457200" algn="l"/>
              </a:tabLst>
            </a:pPr>
            <a:r>
              <a:rPr lang="cs-CZ" sz="1800" dirty="0" err="1">
                <a:effectLst/>
                <a:latin typeface="+mj-lt"/>
                <a:ea typeface="Calibri" panose="020F0502020204030204" pitchFamily="34" charset="0"/>
                <a:cs typeface="Times New Roman" panose="02020603050405020304" pitchFamily="18" charset="0"/>
              </a:rPr>
              <a:t>Work</a:t>
            </a:r>
            <a:r>
              <a:rPr lang="cs-CZ" sz="1800" dirty="0">
                <a:effectLst/>
                <a:latin typeface="+mj-lt"/>
                <a:ea typeface="Calibri" panose="020F0502020204030204" pitchFamily="34" charset="0"/>
                <a:cs typeface="Times New Roman" panose="02020603050405020304" pitchFamily="18" charset="0"/>
              </a:rPr>
              <a:t> </a:t>
            </a:r>
            <a:r>
              <a:rPr lang="cs-CZ" sz="1800" dirty="0" err="1">
                <a:effectLst/>
                <a:latin typeface="+mj-lt"/>
                <a:ea typeface="Calibri" panose="020F0502020204030204" pitchFamily="34" charset="0"/>
                <a:cs typeface="Times New Roman" panose="02020603050405020304" pitchFamily="18" charset="0"/>
              </a:rPr>
              <a:t>contracts</a:t>
            </a:r>
            <a:endParaRPr lang="cs-CZ" sz="1800" dirty="0">
              <a:effectLst/>
              <a:latin typeface="+mj-lt"/>
              <a:ea typeface="Calibri" panose="020F0502020204030204" pitchFamily="34" charset="0"/>
              <a:cs typeface="Times New Roman" panose="02020603050405020304" pitchFamily="18" charset="0"/>
            </a:endParaRPr>
          </a:p>
          <a:p>
            <a:pPr marL="342900" lvl="0" indent="-342900">
              <a:spcBef>
                <a:spcPts val="300"/>
              </a:spcBef>
              <a:spcAft>
                <a:spcPts val="300"/>
              </a:spcAft>
              <a:buFont typeface="Wingdings" panose="05000000000000000000" pitchFamily="2" charset="2"/>
              <a:buChar char=""/>
              <a:tabLst>
                <a:tab pos="457200" algn="l"/>
              </a:tabLst>
            </a:pPr>
            <a:r>
              <a:rPr lang="cs-CZ" sz="1800" dirty="0" err="1">
                <a:effectLst/>
                <a:latin typeface="+mj-lt"/>
                <a:ea typeface="Calibri" panose="020F0502020204030204" pitchFamily="34" charset="0"/>
                <a:cs typeface="Times New Roman" panose="02020603050405020304" pitchFamily="18" charset="0"/>
              </a:rPr>
              <a:t>Conclusion</a:t>
            </a:r>
            <a:endParaRPr lang="cs-CZ" sz="1800" dirty="0">
              <a:effectLst/>
              <a:latin typeface="+mj-lt"/>
              <a:ea typeface="Calibri" panose="020F0502020204030204" pitchFamily="34" charset="0"/>
              <a:cs typeface="Times New Roman" panose="02020603050405020304" pitchFamily="18" charset="0"/>
            </a:endParaRPr>
          </a:p>
          <a:p>
            <a:pPr marL="342900" lvl="0" indent="-342900">
              <a:spcBef>
                <a:spcPts val="300"/>
              </a:spcBef>
              <a:spcAft>
                <a:spcPts val="300"/>
              </a:spcAft>
              <a:buFont typeface="Wingdings" panose="05000000000000000000" pitchFamily="2" charset="2"/>
              <a:buChar char=""/>
              <a:tabLst>
                <a:tab pos="457200" algn="l"/>
              </a:tabLst>
            </a:pPr>
            <a:r>
              <a:rPr lang="cs-CZ" sz="1800" dirty="0" err="1">
                <a:effectLst/>
                <a:latin typeface="+mj-lt"/>
                <a:ea typeface="Calibri" panose="020F0502020204030204" pitchFamily="34" charset="0"/>
                <a:cs typeface="Times New Roman" panose="02020603050405020304" pitchFamily="18" charset="0"/>
              </a:rPr>
              <a:t>Contact</a:t>
            </a:r>
            <a:endParaRPr lang="cs-CZ" sz="1800" dirty="0">
              <a:effectLst/>
              <a:latin typeface="+mj-lt"/>
              <a:ea typeface="Calibri" panose="020F0502020204030204" pitchFamily="34" charset="0"/>
              <a:cs typeface="Times New Roman" panose="02020603050405020304" pitchFamily="18" charset="0"/>
            </a:endParaRPr>
          </a:p>
          <a:p>
            <a:pPr marL="342900" lvl="0" indent="-342900">
              <a:spcBef>
                <a:spcPts val="300"/>
              </a:spcBef>
              <a:spcAft>
                <a:spcPts val="300"/>
              </a:spcAft>
              <a:buFont typeface="Wingdings" panose="05000000000000000000" pitchFamily="2" charset="2"/>
              <a:buChar char=""/>
              <a:tabLst>
                <a:tab pos="457200" algn="l"/>
              </a:tabLst>
            </a:pPr>
            <a:r>
              <a:rPr lang="cs-CZ" sz="1800" dirty="0" err="1">
                <a:effectLst/>
                <a:latin typeface="+mj-lt"/>
                <a:ea typeface="Calibri" panose="020F0502020204030204" pitchFamily="34" charset="0"/>
                <a:cs typeface="Times New Roman" panose="02020603050405020304" pitchFamily="18" charset="0"/>
              </a:rPr>
              <a:t>About</a:t>
            </a:r>
            <a:r>
              <a:rPr lang="cs-CZ" sz="1800" dirty="0">
                <a:effectLst/>
                <a:latin typeface="+mj-lt"/>
                <a:ea typeface="Calibri" panose="020F0502020204030204" pitchFamily="34" charset="0"/>
                <a:cs typeface="Times New Roman" panose="02020603050405020304" pitchFamily="18" charset="0"/>
              </a:rPr>
              <a:t> bpv BRAUN PARTNERS / bpv LEGAL</a:t>
            </a:r>
          </a:p>
          <a:p>
            <a:pPr marL="342900" lvl="0" indent="-342900">
              <a:spcBef>
                <a:spcPts val="300"/>
              </a:spcBef>
              <a:spcAft>
                <a:spcPts val="300"/>
              </a:spcAft>
              <a:buFont typeface="Wingdings" panose="05000000000000000000" pitchFamily="2" charset="2"/>
              <a:buChar char=""/>
              <a:tabLst>
                <a:tab pos="457200" algn="l"/>
              </a:tabLst>
            </a:pPr>
            <a:r>
              <a:rPr lang="cs-CZ" sz="1800" dirty="0" err="1">
                <a:effectLst/>
                <a:latin typeface="+mj-lt"/>
                <a:ea typeface="Calibri" panose="020F0502020204030204" pitchFamily="34" charset="0"/>
                <a:cs typeface="Times New Roman" panose="02020603050405020304" pitchFamily="18" charset="0"/>
              </a:rPr>
              <a:t>Rankings</a:t>
            </a:r>
            <a:endParaRPr lang="cs-CZ" sz="1800" dirty="0">
              <a:effectLst/>
              <a:latin typeface="+mj-lt"/>
              <a:ea typeface="Calibri" panose="020F0502020204030204" pitchFamily="34" charset="0"/>
              <a:cs typeface="Times New Roman" panose="02020603050405020304" pitchFamily="18" charset="0"/>
            </a:endParaRPr>
          </a:p>
        </p:txBody>
      </p:sp>
      <p:sp>
        <p:nvSpPr>
          <p:cNvPr id="4" name="Zástupný symbol pro číslo snímku 3">
            <a:extLst>
              <a:ext uri="{FF2B5EF4-FFF2-40B4-BE49-F238E27FC236}">
                <a16:creationId xmlns:a16="http://schemas.microsoft.com/office/drawing/2014/main" xmlns="" id="{F65E35A1-22AE-46A1-9AFC-6E3BB6EA5CFB}"/>
              </a:ext>
            </a:extLst>
          </p:cNvPr>
          <p:cNvSpPr>
            <a:spLocks noGrp="1"/>
          </p:cNvSpPr>
          <p:nvPr>
            <p:ph type="sldNum" sz="quarter" idx="11"/>
          </p:nvPr>
        </p:nvSpPr>
        <p:spPr/>
        <p:txBody>
          <a:bodyPr/>
          <a:lstStyle/>
          <a:p>
            <a:pPr>
              <a:defRPr/>
            </a:pPr>
            <a:fld id="{A648BF16-D0BE-4761-B583-EA61694EB10F}" type="slidenum">
              <a:rPr lang="en-US" smtClean="0"/>
              <a:pPr>
                <a:defRPr/>
              </a:pPr>
              <a:t>2</a:t>
            </a:fld>
            <a:endParaRPr lang="en-US"/>
          </a:p>
        </p:txBody>
      </p:sp>
    </p:spTree>
    <p:extLst>
      <p:ext uri="{BB962C8B-B14F-4D97-AF65-F5344CB8AC3E}">
        <p14:creationId xmlns:p14="http://schemas.microsoft.com/office/powerpoint/2010/main" val="274919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usiness team discussing ideas for startup Free Vector">
            <a:extLst>
              <a:ext uri="{FF2B5EF4-FFF2-40B4-BE49-F238E27FC236}">
                <a16:creationId xmlns:a16="http://schemas.microsoft.com/office/drawing/2014/main" xmlns="" id="{0BF69F2F-A064-430C-85BC-2B92210AE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984" y="4922625"/>
            <a:ext cx="2880000" cy="1798850"/>
          </a:xfrm>
          <a:prstGeom prst="rect">
            <a:avLst/>
          </a:prstGeom>
          <a:noFill/>
          <a:extLst>
            <a:ext uri="{909E8E84-426E-40DD-AFC4-6F175D3DCCD1}">
              <a14:hiddenFill xmlns:a14="http://schemas.microsoft.com/office/drawing/2010/main">
                <a:solidFill>
                  <a:srgbClr val="FFFFFF"/>
                </a:solidFill>
              </a14:hiddenFill>
            </a:ext>
          </a:extLst>
        </p:spPr>
      </p:pic>
      <p:sp>
        <p:nvSpPr>
          <p:cNvPr id="5" name="Ovál 4">
            <a:extLst>
              <a:ext uri="{FF2B5EF4-FFF2-40B4-BE49-F238E27FC236}">
                <a16:creationId xmlns:a16="http://schemas.microsoft.com/office/drawing/2014/main" xmlns="" id="{02C22493-5AB4-4DDC-ABA0-25A20061B5EE}"/>
              </a:ext>
            </a:extLst>
          </p:cNvPr>
          <p:cNvSpPr/>
          <p:nvPr/>
        </p:nvSpPr>
        <p:spPr>
          <a:xfrm>
            <a:off x="5292080" y="2060848"/>
            <a:ext cx="3312368" cy="1129762"/>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Ovál 9">
            <a:extLst>
              <a:ext uri="{FF2B5EF4-FFF2-40B4-BE49-F238E27FC236}">
                <a16:creationId xmlns:a16="http://schemas.microsoft.com/office/drawing/2014/main" xmlns="" id="{37375218-E67D-4F87-8F92-8A3E7FC4090F}"/>
              </a:ext>
            </a:extLst>
          </p:cNvPr>
          <p:cNvSpPr/>
          <p:nvPr/>
        </p:nvSpPr>
        <p:spPr>
          <a:xfrm>
            <a:off x="467544" y="2060848"/>
            <a:ext cx="3312368" cy="1154895"/>
          </a:xfrm>
          <a:prstGeom prst="ellipse">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Title 1"/>
          <p:cNvSpPr>
            <a:spLocks noGrp="1"/>
          </p:cNvSpPr>
          <p:nvPr>
            <p:ph type="title"/>
          </p:nvPr>
        </p:nvSpPr>
        <p:spPr/>
        <p:txBody>
          <a:bodyPr/>
          <a:lstStyle/>
          <a:p>
            <a:r>
              <a:rPr lang="cs-CZ" sz="2400" dirty="0" err="1"/>
              <a:t>Identify</a:t>
            </a:r>
            <a:r>
              <a:rPr lang="cs-CZ" sz="2400" dirty="0"/>
              <a:t> </a:t>
            </a:r>
            <a:r>
              <a:rPr lang="cs-CZ" sz="2400" dirty="0" err="1"/>
              <a:t>your</a:t>
            </a:r>
            <a:r>
              <a:rPr lang="cs-CZ" sz="2400" dirty="0"/>
              <a:t> </a:t>
            </a:r>
            <a:r>
              <a:rPr lang="cs-CZ" sz="2400" dirty="0" err="1"/>
              <a:t>needs</a:t>
            </a:r>
            <a:r>
              <a:rPr lang="cs-CZ" sz="2400" dirty="0"/>
              <a:t> and limit</a:t>
            </a:r>
            <a:r>
              <a:rPr lang="en-US" sz="2400" dirty="0" err="1"/>
              <a:t>ation</a:t>
            </a:r>
            <a:r>
              <a:rPr lang="cs-CZ" sz="2400" dirty="0"/>
              <a:t>s</a:t>
            </a:r>
          </a:p>
        </p:txBody>
      </p:sp>
      <p:sp>
        <p:nvSpPr>
          <p:cNvPr id="3" name="Content Placeholder 2"/>
          <p:cNvSpPr>
            <a:spLocks noGrp="1"/>
          </p:cNvSpPr>
          <p:nvPr>
            <p:ph idx="1"/>
          </p:nvPr>
        </p:nvSpPr>
        <p:spPr>
          <a:xfrm>
            <a:off x="524772" y="912369"/>
            <a:ext cx="8229600" cy="5184775"/>
          </a:xfrm>
        </p:spPr>
        <p:txBody>
          <a:bodyPr/>
          <a:lstStyle/>
          <a:p>
            <a:pPr marL="0" lvl="1" indent="0" algn="ctr" defTabSz="682625">
              <a:buNone/>
            </a:pPr>
            <a:r>
              <a:rPr lang="cs-CZ" sz="1800" dirty="0" err="1"/>
              <a:t>There</a:t>
            </a:r>
            <a:r>
              <a:rPr lang="cs-CZ" sz="1800" dirty="0"/>
              <a:t> </a:t>
            </a:r>
            <a:r>
              <a:rPr lang="cs-CZ" sz="1800" dirty="0" err="1"/>
              <a:t>is</a:t>
            </a:r>
            <a:r>
              <a:rPr lang="cs-CZ" sz="1800" dirty="0"/>
              <a:t> no </a:t>
            </a:r>
            <a:r>
              <a:rPr lang="cs-CZ" sz="1800" dirty="0" err="1"/>
              <a:t>simple</a:t>
            </a:r>
            <a:r>
              <a:rPr lang="cs-CZ" sz="1800" dirty="0"/>
              <a:t> </a:t>
            </a:r>
            <a:r>
              <a:rPr lang="cs-CZ" sz="1800" dirty="0" err="1"/>
              <a:t>solution</a:t>
            </a:r>
            <a:r>
              <a:rPr lang="en-US" sz="1800" dirty="0"/>
              <a:t> that</a:t>
            </a:r>
            <a:r>
              <a:rPr lang="cs-CZ" sz="1800" dirty="0"/>
              <a:t> </a:t>
            </a:r>
            <a:r>
              <a:rPr lang="cs-CZ" sz="1800" dirty="0" err="1"/>
              <a:t>is</a:t>
            </a:r>
            <a:r>
              <a:rPr lang="cs-CZ" sz="1800" dirty="0"/>
              <a:t> </a:t>
            </a:r>
            <a:r>
              <a:rPr lang="cs-CZ" sz="1800" dirty="0" err="1"/>
              <a:t>the</a:t>
            </a:r>
            <a:r>
              <a:rPr lang="cs-CZ" sz="1800" dirty="0"/>
              <a:t> </a:t>
            </a:r>
            <a:r>
              <a:rPr lang="cs-CZ" sz="1800" dirty="0" err="1"/>
              <a:t>best</a:t>
            </a:r>
            <a:r>
              <a:rPr lang="cs-CZ" sz="1800" dirty="0"/>
              <a:t> </a:t>
            </a:r>
            <a:endParaRPr lang="en-US" sz="1800" dirty="0"/>
          </a:p>
          <a:p>
            <a:pPr marL="0" lvl="1" indent="0" algn="ctr" defTabSz="682625">
              <a:buNone/>
            </a:pPr>
            <a:r>
              <a:rPr lang="cs-CZ" sz="1800" dirty="0" err="1"/>
              <a:t>for</a:t>
            </a:r>
            <a:r>
              <a:rPr lang="cs-CZ" sz="1800" dirty="0"/>
              <a:t> </a:t>
            </a:r>
            <a:r>
              <a:rPr lang="cs-CZ" sz="1800" dirty="0" err="1"/>
              <a:t>all</a:t>
            </a:r>
            <a:r>
              <a:rPr lang="cs-CZ" sz="1800" dirty="0"/>
              <a:t> </a:t>
            </a:r>
            <a:r>
              <a:rPr lang="cs-CZ" sz="1800" dirty="0" err="1"/>
              <a:t>employers</a:t>
            </a:r>
            <a:r>
              <a:rPr lang="cs-CZ" sz="1800" dirty="0"/>
              <a:t> and </a:t>
            </a:r>
            <a:r>
              <a:rPr lang="cs-CZ" sz="1800" dirty="0" err="1"/>
              <a:t>their</a:t>
            </a:r>
            <a:r>
              <a:rPr lang="cs-CZ" sz="1800" dirty="0"/>
              <a:t>  </a:t>
            </a:r>
            <a:r>
              <a:rPr lang="cs-CZ" sz="1800" dirty="0" err="1"/>
              <a:t>employees</a:t>
            </a:r>
            <a:endParaRPr lang="cs-CZ" sz="1800" dirty="0"/>
          </a:p>
          <a:p>
            <a:pPr marL="400050" lvl="1" indent="0" defTabSz="682625">
              <a:buNone/>
            </a:pPr>
            <a:r>
              <a:rPr lang="cs-CZ" sz="2000" dirty="0"/>
              <a:t>					</a:t>
            </a:r>
            <a:r>
              <a:rPr lang="cs-CZ" sz="1800" dirty="0"/>
              <a:t>  </a:t>
            </a:r>
            <a:r>
              <a:rPr lang="cs-CZ" sz="1800" b="1" dirty="0" err="1"/>
              <a:t>Identify</a:t>
            </a:r>
            <a:endParaRPr lang="cs-CZ" sz="1800" b="1" dirty="0"/>
          </a:p>
          <a:p>
            <a:pPr marL="400050" lvl="1" indent="0">
              <a:buNone/>
            </a:pPr>
            <a:endParaRPr lang="cs-CZ" sz="2000" dirty="0"/>
          </a:p>
          <a:p>
            <a:pPr marL="400050" lvl="1" indent="0">
              <a:buNone/>
            </a:pPr>
            <a:r>
              <a:rPr lang="en-US" sz="1800" dirty="0"/>
              <a:t>e</a:t>
            </a:r>
            <a:r>
              <a:rPr lang="cs-CZ" sz="1800" dirty="0" err="1"/>
              <a:t>mployer</a:t>
            </a:r>
            <a:r>
              <a:rPr lang="en-US" sz="1800" dirty="0"/>
              <a:t>’</a:t>
            </a:r>
            <a:r>
              <a:rPr lang="cs-CZ" sz="1800" dirty="0"/>
              <a:t>s </a:t>
            </a:r>
            <a:r>
              <a:rPr lang="cs-CZ" sz="1800" dirty="0" err="1"/>
              <a:t>needs</a:t>
            </a:r>
            <a:r>
              <a:rPr lang="cs-CZ" sz="1800" dirty="0"/>
              <a:t>				</a:t>
            </a:r>
            <a:r>
              <a:rPr lang="cs-CZ" sz="1800" dirty="0" err="1"/>
              <a:t>employer</a:t>
            </a:r>
            <a:r>
              <a:rPr lang="en-US" sz="1800" dirty="0"/>
              <a:t>’</a:t>
            </a:r>
            <a:r>
              <a:rPr lang="cs-CZ" sz="1800" dirty="0"/>
              <a:t>s </a:t>
            </a:r>
            <a:r>
              <a:rPr lang="cs-CZ" sz="1800" dirty="0" err="1"/>
              <a:t>limits</a:t>
            </a:r>
            <a:r>
              <a:rPr lang="cs-CZ" sz="1800" dirty="0"/>
              <a:t> (</a:t>
            </a:r>
            <a:r>
              <a:rPr lang="cs-CZ" sz="1800" dirty="0" err="1"/>
              <a:t>production</a:t>
            </a:r>
            <a:r>
              <a:rPr lang="cs-CZ" sz="1800" dirty="0"/>
              <a:t> </a:t>
            </a:r>
            <a:r>
              <a:rPr lang="cs-CZ" sz="1800" dirty="0" err="1"/>
              <a:t>managers</a:t>
            </a:r>
            <a:r>
              <a:rPr lang="cs-CZ" sz="1800" dirty="0"/>
              <a:t>) 		              (HR manager, </a:t>
            </a:r>
            <a:r>
              <a:rPr lang="cs-CZ" sz="1800" dirty="0" err="1"/>
              <a:t>lawyer</a:t>
            </a:r>
            <a:r>
              <a:rPr lang="cs-CZ" sz="1800" dirty="0"/>
              <a:t>) 		     							</a:t>
            </a:r>
          </a:p>
          <a:p>
            <a:pPr marL="400050" lvl="1" indent="0">
              <a:buNone/>
            </a:pPr>
            <a:endParaRPr lang="cs-CZ" sz="1800" b="1" dirty="0"/>
          </a:p>
          <a:p>
            <a:pPr marL="400050" lvl="1" indent="0" algn="ctr">
              <a:buNone/>
            </a:pPr>
            <a:r>
              <a:rPr lang="cs-CZ" sz="2000" b="1" dirty="0" err="1"/>
              <a:t>F</a:t>
            </a:r>
            <a:r>
              <a:rPr lang="cs-CZ" sz="1800" b="1" dirty="0" err="1"/>
              <a:t>ind</a:t>
            </a:r>
            <a:r>
              <a:rPr lang="cs-CZ" sz="1800" b="1" dirty="0"/>
              <a:t> a </a:t>
            </a:r>
            <a:r>
              <a:rPr lang="cs-CZ" sz="1800" b="1" dirty="0" err="1"/>
              <a:t>solution</a:t>
            </a:r>
            <a:r>
              <a:rPr lang="cs-CZ" sz="1800" b="1" dirty="0"/>
              <a:t> </a:t>
            </a:r>
          </a:p>
          <a:p>
            <a:pPr marL="400050" lvl="1" indent="0" algn="ctr">
              <a:buNone/>
            </a:pPr>
            <a:r>
              <a:rPr lang="de-DE" sz="1800" dirty="0"/>
              <a:t>Czech Labour Code, EU </a:t>
            </a:r>
            <a:r>
              <a:rPr lang="de-DE" sz="1800" dirty="0" err="1"/>
              <a:t>directives</a:t>
            </a:r>
            <a:r>
              <a:rPr lang="de-DE" sz="1800" dirty="0"/>
              <a:t> and </a:t>
            </a:r>
            <a:r>
              <a:rPr lang="de-DE" sz="1800" dirty="0" err="1"/>
              <a:t>court</a:t>
            </a:r>
            <a:r>
              <a:rPr lang="de-DE" sz="1800" dirty="0"/>
              <a:t> </a:t>
            </a:r>
            <a:r>
              <a:rPr lang="de-DE" sz="1800" dirty="0" err="1"/>
              <a:t>decisions</a:t>
            </a:r>
            <a:r>
              <a:rPr lang="de-DE" sz="1800" dirty="0"/>
              <a:t>, </a:t>
            </a:r>
            <a:r>
              <a:rPr lang="de-DE" sz="1800" dirty="0" err="1"/>
              <a:t>collective</a:t>
            </a:r>
            <a:r>
              <a:rPr lang="de-DE" sz="1800" dirty="0"/>
              <a:t> </a:t>
            </a:r>
            <a:r>
              <a:rPr lang="de-DE" sz="1800" dirty="0" err="1"/>
              <a:t>bargaining</a:t>
            </a:r>
            <a:r>
              <a:rPr lang="de-DE" sz="1800" dirty="0"/>
              <a:t> </a:t>
            </a:r>
            <a:r>
              <a:rPr lang="de-DE" sz="1800" dirty="0" err="1"/>
              <a:t>agrements</a:t>
            </a:r>
            <a:r>
              <a:rPr lang="de-DE" sz="1800" dirty="0"/>
              <a:t>, Internal Rules, individual </a:t>
            </a:r>
            <a:r>
              <a:rPr lang="de-DE" sz="1800" dirty="0" err="1"/>
              <a:t>contracts</a:t>
            </a:r>
            <a:r>
              <a:rPr lang="de-DE" sz="1800" dirty="0"/>
              <a:t>, </a:t>
            </a:r>
            <a:r>
              <a:rPr lang="de-DE" sz="1800" dirty="0" err="1"/>
              <a:t>practice</a:t>
            </a:r>
            <a:r>
              <a:rPr lang="de-DE" sz="1800" dirty="0"/>
              <a:t>)</a:t>
            </a:r>
            <a:r>
              <a:rPr lang="cs-CZ" sz="2000" dirty="0"/>
              <a:t>		</a:t>
            </a:r>
          </a:p>
        </p:txBody>
      </p:sp>
      <p:sp>
        <p:nvSpPr>
          <p:cNvPr id="4" name="Slide Number Placeholder 3"/>
          <p:cNvSpPr>
            <a:spLocks noGrp="1"/>
          </p:cNvSpPr>
          <p:nvPr>
            <p:ph type="sldNum" sz="quarter" idx="11"/>
          </p:nvPr>
        </p:nvSpPr>
        <p:spPr/>
        <p:txBody>
          <a:bodyPr/>
          <a:lstStyle/>
          <a:p>
            <a:pPr>
              <a:defRPr/>
            </a:pPr>
            <a:fld id="{A648BF16-D0BE-4761-B583-EA61694EB10F}" type="slidenum">
              <a:rPr lang="en-US" smtClean="0"/>
              <a:pPr>
                <a:defRPr/>
              </a:pPr>
              <a:t>3</a:t>
            </a:fld>
            <a:endParaRPr lang="en-US" dirty="0"/>
          </a:p>
        </p:txBody>
      </p:sp>
      <p:cxnSp>
        <p:nvCxnSpPr>
          <p:cNvPr id="6" name="Přímá spojnice se šipkou 5">
            <a:extLst>
              <a:ext uri="{FF2B5EF4-FFF2-40B4-BE49-F238E27FC236}">
                <a16:creationId xmlns:a16="http://schemas.microsoft.com/office/drawing/2014/main" xmlns="" id="{40970C74-902B-4B2D-A209-EFB7F8DEA802}"/>
              </a:ext>
            </a:extLst>
          </p:cNvPr>
          <p:cNvCxnSpPr>
            <a:cxnSpLocks/>
          </p:cNvCxnSpPr>
          <p:nvPr/>
        </p:nvCxnSpPr>
        <p:spPr>
          <a:xfrm flipH="1">
            <a:off x="3316767" y="1941976"/>
            <a:ext cx="522340" cy="3867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Šipka: dolů 20">
            <a:extLst>
              <a:ext uri="{FF2B5EF4-FFF2-40B4-BE49-F238E27FC236}">
                <a16:creationId xmlns:a16="http://schemas.microsoft.com/office/drawing/2014/main" xmlns="" id="{53E48DB5-2874-4B18-BE52-FB01AB323D98}"/>
              </a:ext>
            </a:extLst>
          </p:cNvPr>
          <p:cNvSpPr/>
          <p:nvPr/>
        </p:nvSpPr>
        <p:spPr>
          <a:xfrm>
            <a:off x="4319972" y="2715532"/>
            <a:ext cx="432048" cy="935251"/>
          </a:xfrm>
          <a:prstGeom prst="downArrow">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bg2">
                  <a:lumMod val="20000"/>
                  <a:lumOff val="80000"/>
                </a:schemeClr>
              </a:solidFill>
            </a:endParaRPr>
          </a:p>
        </p:txBody>
      </p:sp>
      <p:cxnSp>
        <p:nvCxnSpPr>
          <p:cNvPr id="12" name="Přímá spojnice se šipkou 11">
            <a:extLst>
              <a:ext uri="{FF2B5EF4-FFF2-40B4-BE49-F238E27FC236}">
                <a16:creationId xmlns:a16="http://schemas.microsoft.com/office/drawing/2014/main" xmlns="" id="{919D2DFF-D189-4384-A3CC-ABCE225DA395}"/>
              </a:ext>
            </a:extLst>
          </p:cNvPr>
          <p:cNvCxnSpPr>
            <a:cxnSpLocks/>
          </p:cNvCxnSpPr>
          <p:nvPr/>
        </p:nvCxnSpPr>
        <p:spPr>
          <a:xfrm>
            <a:off x="5326930" y="1919797"/>
            <a:ext cx="474855" cy="425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14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Job interview conversation Free Vector">
            <a:extLst>
              <a:ext uri="{FF2B5EF4-FFF2-40B4-BE49-F238E27FC236}">
                <a16:creationId xmlns:a16="http://schemas.microsoft.com/office/drawing/2014/main" xmlns="" id="{7FA0BFE1-C242-4679-ADB2-FF4A6D39B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085674"/>
            <a:ext cx="3060000" cy="191127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xmlns="" id="{DCC7E126-2844-4B80-8A50-34073EBB97CC}"/>
              </a:ext>
            </a:extLst>
          </p:cNvPr>
          <p:cNvSpPr>
            <a:spLocks noGrp="1"/>
          </p:cNvSpPr>
          <p:nvPr>
            <p:ph type="title"/>
          </p:nvPr>
        </p:nvSpPr>
        <p:spPr/>
        <p:txBody>
          <a:bodyPr/>
          <a:lstStyle/>
          <a:p>
            <a:r>
              <a:rPr lang="cs-CZ" sz="2400" dirty="0" err="1"/>
              <a:t>Shifts</a:t>
            </a:r>
            <a:endParaRPr lang="cs-CZ" sz="2400" dirty="0"/>
          </a:p>
        </p:txBody>
      </p:sp>
      <p:sp>
        <p:nvSpPr>
          <p:cNvPr id="3" name="Zástupný obsah 2">
            <a:extLst>
              <a:ext uri="{FF2B5EF4-FFF2-40B4-BE49-F238E27FC236}">
                <a16:creationId xmlns:a16="http://schemas.microsoft.com/office/drawing/2014/main" xmlns="" id="{CA9195F8-0822-4B79-A660-E5CF075FD389}"/>
              </a:ext>
            </a:extLst>
          </p:cNvPr>
          <p:cNvSpPr>
            <a:spLocks noGrp="1"/>
          </p:cNvSpPr>
          <p:nvPr>
            <p:ph idx="1"/>
          </p:nvPr>
        </p:nvSpPr>
        <p:spPr/>
        <p:txBody>
          <a:bodyPr/>
          <a:lstStyle/>
          <a:p>
            <a:pPr marL="0" indent="0">
              <a:buNone/>
            </a:pPr>
            <a:r>
              <a:rPr lang="cs-CZ" sz="1800" b="1" dirty="0"/>
              <a:t>Max. </a:t>
            </a:r>
            <a:r>
              <a:rPr lang="cs-CZ" sz="1800" b="1" dirty="0" err="1"/>
              <a:t>duration</a:t>
            </a:r>
            <a:r>
              <a:rPr lang="cs-CZ" sz="1800" b="1" dirty="0"/>
              <a:t> </a:t>
            </a:r>
            <a:r>
              <a:rPr lang="cs-CZ" sz="1800" dirty="0" err="1"/>
              <a:t>of</a:t>
            </a:r>
            <a:r>
              <a:rPr lang="cs-CZ" sz="1800" dirty="0"/>
              <a:t> </a:t>
            </a:r>
            <a:r>
              <a:rPr lang="cs-CZ" sz="1800" dirty="0" err="1"/>
              <a:t>one</a:t>
            </a:r>
            <a:r>
              <a:rPr lang="cs-CZ" sz="1800" dirty="0"/>
              <a:t> shift = 12 </a:t>
            </a:r>
            <a:r>
              <a:rPr lang="cs-CZ" sz="1800" dirty="0" err="1"/>
              <a:t>hours</a:t>
            </a:r>
            <a:endParaRPr lang="cs-CZ" sz="1800" dirty="0"/>
          </a:p>
          <a:p>
            <a:pPr marL="0" indent="0">
              <a:buNone/>
            </a:pPr>
            <a:endParaRPr lang="cs-CZ" sz="1800" dirty="0"/>
          </a:p>
          <a:p>
            <a:r>
              <a:rPr lang="cs-CZ" sz="1800" dirty="0"/>
              <a:t>1 shift</a:t>
            </a:r>
            <a:r>
              <a:rPr lang="en-US" sz="1800" dirty="0"/>
              <a:t>: </a:t>
            </a:r>
            <a:r>
              <a:rPr lang="cs-CZ" sz="1800" dirty="0"/>
              <a:t>40 </a:t>
            </a:r>
            <a:r>
              <a:rPr lang="cs-CZ" sz="1800" dirty="0" err="1"/>
              <a:t>hours</a:t>
            </a:r>
            <a:r>
              <a:rPr lang="cs-CZ" sz="1800" dirty="0"/>
              <a:t> per </a:t>
            </a:r>
            <a:r>
              <a:rPr lang="cs-CZ" sz="1800" dirty="0" err="1"/>
              <a:t>week</a:t>
            </a:r>
            <a:endParaRPr lang="cs-CZ" sz="1800" dirty="0"/>
          </a:p>
          <a:p>
            <a:r>
              <a:rPr lang="cs-CZ" sz="1800" dirty="0"/>
              <a:t>2 </a:t>
            </a:r>
            <a:r>
              <a:rPr lang="cs-CZ" sz="1800" dirty="0" err="1"/>
              <a:t>shifts</a:t>
            </a:r>
            <a:r>
              <a:rPr lang="en-US" sz="1800" dirty="0"/>
              <a:t>:</a:t>
            </a:r>
            <a:r>
              <a:rPr lang="cs-CZ" sz="1800" dirty="0"/>
              <a:t> 38</a:t>
            </a:r>
            <a:r>
              <a:rPr lang="en-US" sz="1800" dirty="0"/>
              <a:t>.</a:t>
            </a:r>
            <a:r>
              <a:rPr lang="cs-CZ" sz="1800" dirty="0"/>
              <a:t>75 </a:t>
            </a:r>
            <a:r>
              <a:rPr lang="cs-CZ" sz="1800" dirty="0" err="1"/>
              <a:t>hours</a:t>
            </a:r>
            <a:r>
              <a:rPr lang="cs-CZ" sz="1800" dirty="0"/>
              <a:t> per </a:t>
            </a:r>
            <a:r>
              <a:rPr lang="cs-CZ" sz="1800" dirty="0" err="1"/>
              <a:t>week</a:t>
            </a:r>
            <a:endParaRPr lang="cs-CZ" sz="1800" dirty="0"/>
          </a:p>
          <a:p>
            <a:r>
              <a:rPr lang="cs-CZ" sz="1800" dirty="0"/>
              <a:t>3</a:t>
            </a:r>
            <a:r>
              <a:rPr lang="en-US" sz="1800" dirty="0"/>
              <a:t>+</a:t>
            </a:r>
            <a:r>
              <a:rPr lang="cs-CZ" sz="1800" dirty="0"/>
              <a:t> </a:t>
            </a:r>
            <a:r>
              <a:rPr lang="cs-CZ" sz="1800" dirty="0" err="1"/>
              <a:t>shifts</a:t>
            </a:r>
            <a:r>
              <a:rPr lang="en-US" sz="1800" dirty="0"/>
              <a:t>:</a:t>
            </a:r>
            <a:r>
              <a:rPr lang="cs-CZ" sz="1800" dirty="0"/>
              <a:t> 37</a:t>
            </a:r>
            <a:r>
              <a:rPr lang="en-US" sz="1800" dirty="0"/>
              <a:t>.</a:t>
            </a:r>
            <a:r>
              <a:rPr lang="cs-CZ" sz="1800" dirty="0"/>
              <a:t>5 </a:t>
            </a:r>
            <a:r>
              <a:rPr lang="cs-CZ" sz="1800" dirty="0" err="1"/>
              <a:t>hours</a:t>
            </a:r>
            <a:r>
              <a:rPr lang="cs-CZ" sz="1800" dirty="0"/>
              <a:t> per </a:t>
            </a:r>
            <a:r>
              <a:rPr lang="cs-CZ" sz="1800" dirty="0" err="1"/>
              <a:t>week</a:t>
            </a:r>
            <a:r>
              <a:rPr lang="cs-CZ" sz="1800" dirty="0"/>
              <a:t> </a:t>
            </a:r>
          </a:p>
          <a:p>
            <a:pPr marL="0" indent="0">
              <a:buNone/>
            </a:pPr>
            <a:endParaRPr lang="cs-CZ" sz="1800" dirty="0"/>
          </a:p>
          <a:p>
            <a:pPr marL="0" indent="0" algn="ctr">
              <a:buNone/>
            </a:pPr>
            <a:endParaRPr lang="cs-CZ" sz="1800" dirty="0"/>
          </a:p>
          <a:p>
            <a:pPr marL="0" indent="0" algn="ctr">
              <a:buNone/>
            </a:pPr>
            <a:r>
              <a:rPr lang="en-US" sz="1800" b="1" dirty="0"/>
              <a:t>Split</a:t>
            </a:r>
            <a:r>
              <a:rPr lang="cs-CZ" sz="1800" b="1" dirty="0"/>
              <a:t> </a:t>
            </a:r>
            <a:r>
              <a:rPr lang="cs-CZ" sz="1800" b="1" dirty="0" err="1"/>
              <a:t>shifts</a:t>
            </a:r>
            <a:endParaRPr lang="cs-CZ" sz="1800" b="1" dirty="0"/>
          </a:p>
          <a:p>
            <a:pPr marL="0" indent="0" algn="ctr">
              <a:buNone/>
            </a:pPr>
            <a:endParaRPr lang="cs-CZ" sz="1800" b="1" dirty="0"/>
          </a:p>
          <a:p>
            <a:pPr marL="0" indent="0">
              <a:buNone/>
            </a:pPr>
            <a:r>
              <a:rPr lang="cs-CZ" sz="1800" dirty="0" err="1"/>
              <a:t>First</a:t>
            </a:r>
            <a:r>
              <a:rPr lang="cs-CZ" sz="1800" dirty="0"/>
              <a:t> part </a:t>
            </a:r>
            <a:r>
              <a:rPr lang="cs-CZ" sz="1800" dirty="0" err="1"/>
              <a:t>of</a:t>
            </a:r>
            <a:r>
              <a:rPr lang="cs-CZ" sz="1800" dirty="0"/>
              <a:t> </a:t>
            </a:r>
            <a:r>
              <a:rPr lang="cs-CZ" sz="1800" dirty="0" err="1"/>
              <a:t>the</a:t>
            </a:r>
            <a:r>
              <a:rPr lang="cs-CZ" sz="1800" dirty="0"/>
              <a:t> shift 	Free </a:t>
            </a:r>
            <a:r>
              <a:rPr lang="cs-CZ" sz="1800" dirty="0" err="1"/>
              <a:t>time</a:t>
            </a:r>
            <a:r>
              <a:rPr lang="cs-CZ" sz="1800" dirty="0"/>
              <a:t> 	       Second part </a:t>
            </a:r>
            <a:r>
              <a:rPr lang="cs-CZ" sz="1800" dirty="0" err="1"/>
              <a:t>of</a:t>
            </a:r>
            <a:r>
              <a:rPr lang="cs-CZ" sz="1800" dirty="0"/>
              <a:t> </a:t>
            </a:r>
            <a:r>
              <a:rPr lang="cs-CZ" sz="1800" dirty="0" err="1"/>
              <a:t>the</a:t>
            </a:r>
            <a:r>
              <a:rPr lang="cs-CZ" sz="1800" dirty="0"/>
              <a:t> shift</a:t>
            </a:r>
          </a:p>
          <a:p>
            <a:pPr marL="0" indent="0">
              <a:buNone/>
            </a:pPr>
            <a:r>
              <a:rPr lang="cs-CZ" sz="1800" dirty="0"/>
              <a:t>		       </a:t>
            </a:r>
            <a:r>
              <a:rPr lang="cs-CZ" sz="1200" dirty="0"/>
              <a:t>(not </a:t>
            </a:r>
            <a:r>
              <a:rPr lang="cs-CZ" sz="1200" dirty="0" err="1"/>
              <a:t>included</a:t>
            </a:r>
            <a:r>
              <a:rPr lang="cs-CZ" sz="1200" dirty="0"/>
              <a:t> in </a:t>
            </a:r>
            <a:r>
              <a:rPr lang="cs-CZ" sz="1200" dirty="0" err="1"/>
              <a:t>the</a:t>
            </a:r>
            <a:r>
              <a:rPr lang="cs-CZ" sz="1200" dirty="0"/>
              <a:t> </a:t>
            </a:r>
            <a:r>
              <a:rPr lang="cs-CZ" sz="1200" dirty="0" err="1"/>
              <a:t>working</a:t>
            </a:r>
            <a:r>
              <a:rPr lang="cs-CZ" sz="1200" dirty="0"/>
              <a:t> </a:t>
            </a:r>
            <a:r>
              <a:rPr lang="cs-CZ" sz="1200" dirty="0" err="1"/>
              <a:t>hours</a:t>
            </a:r>
            <a:r>
              <a:rPr lang="cs-CZ" sz="1200" dirty="0"/>
              <a:t>) </a:t>
            </a:r>
          </a:p>
          <a:p>
            <a:pPr marL="0" indent="0">
              <a:buNone/>
            </a:pPr>
            <a:endParaRPr lang="cs-CZ" sz="1800" dirty="0"/>
          </a:p>
          <a:p>
            <a:pPr marL="0" indent="0">
              <a:buNone/>
            </a:pPr>
            <a:endParaRPr lang="cs-CZ" sz="2000" dirty="0"/>
          </a:p>
          <a:p>
            <a:pPr marL="0" indent="0">
              <a:buNone/>
            </a:pPr>
            <a:endParaRPr lang="cs-CZ" sz="2000" dirty="0"/>
          </a:p>
        </p:txBody>
      </p:sp>
      <p:sp>
        <p:nvSpPr>
          <p:cNvPr id="4" name="Zástupný symbol pro číslo snímku 3">
            <a:extLst>
              <a:ext uri="{FF2B5EF4-FFF2-40B4-BE49-F238E27FC236}">
                <a16:creationId xmlns:a16="http://schemas.microsoft.com/office/drawing/2014/main" xmlns="" id="{6A2483A9-AE41-4C2A-8AFE-785191DECCC4}"/>
              </a:ext>
            </a:extLst>
          </p:cNvPr>
          <p:cNvSpPr>
            <a:spLocks noGrp="1"/>
          </p:cNvSpPr>
          <p:nvPr>
            <p:ph type="sldNum" sz="quarter" idx="11"/>
          </p:nvPr>
        </p:nvSpPr>
        <p:spPr/>
        <p:txBody>
          <a:bodyPr/>
          <a:lstStyle/>
          <a:p>
            <a:pPr>
              <a:defRPr/>
            </a:pPr>
            <a:fld id="{A648BF16-D0BE-4761-B583-EA61694EB10F}" type="slidenum">
              <a:rPr lang="en-US" smtClean="0"/>
              <a:pPr>
                <a:defRPr/>
              </a:pPr>
              <a:t>4</a:t>
            </a:fld>
            <a:endParaRPr lang="en-US"/>
          </a:p>
        </p:txBody>
      </p:sp>
      <p:cxnSp>
        <p:nvCxnSpPr>
          <p:cNvPr id="6" name="Přímá spojnice 5">
            <a:extLst>
              <a:ext uri="{FF2B5EF4-FFF2-40B4-BE49-F238E27FC236}">
                <a16:creationId xmlns:a16="http://schemas.microsoft.com/office/drawing/2014/main" xmlns="" id="{D43A8493-8AB7-4AFB-BDF3-C511915C0CF6}"/>
              </a:ext>
            </a:extLst>
          </p:cNvPr>
          <p:cNvCxnSpPr/>
          <p:nvPr/>
        </p:nvCxnSpPr>
        <p:spPr>
          <a:xfrm>
            <a:off x="611560" y="4869160"/>
            <a:ext cx="748883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xmlns="" id="{0FC8F8C0-6478-4813-9537-29BF8AC2D5D2}"/>
              </a:ext>
            </a:extLst>
          </p:cNvPr>
          <p:cNvCxnSpPr/>
          <p:nvPr/>
        </p:nvCxnSpPr>
        <p:spPr>
          <a:xfrm>
            <a:off x="755576" y="4725144"/>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xmlns="" id="{9ECEE40A-13E6-43E4-90E3-92E2E91FA15D}"/>
              </a:ext>
            </a:extLst>
          </p:cNvPr>
          <p:cNvCxnSpPr/>
          <p:nvPr/>
        </p:nvCxnSpPr>
        <p:spPr>
          <a:xfrm>
            <a:off x="2483768" y="4725144"/>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xmlns="" id="{C622F2F7-5DF0-4C5C-AC7C-9D5CEBA4BB61}"/>
              </a:ext>
            </a:extLst>
          </p:cNvPr>
          <p:cNvCxnSpPr/>
          <p:nvPr/>
        </p:nvCxnSpPr>
        <p:spPr>
          <a:xfrm>
            <a:off x="5436096" y="4725144"/>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xmlns="" id="{EDDC8677-C667-499D-975F-21C79EAB1213}"/>
              </a:ext>
            </a:extLst>
          </p:cNvPr>
          <p:cNvCxnSpPr/>
          <p:nvPr/>
        </p:nvCxnSpPr>
        <p:spPr>
          <a:xfrm>
            <a:off x="8100392" y="4725144"/>
            <a:ext cx="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xmlns="" id="{A086AD94-85C4-4B74-AD74-B1ABAA2E10EA}"/>
              </a:ext>
            </a:extLst>
          </p:cNvPr>
          <p:cNvCxnSpPr/>
          <p:nvPr/>
        </p:nvCxnSpPr>
        <p:spPr>
          <a:xfrm>
            <a:off x="899592" y="5013176"/>
            <a:ext cx="1368152"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xmlns="" id="{54DFC729-8FA4-4C2C-8CA1-52B958286AD6}"/>
              </a:ext>
            </a:extLst>
          </p:cNvPr>
          <p:cNvCxnSpPr/>
          <p:nvPr/>
        </p:nvCxnSpPr>
        <p:spPr>
          <a:xfrm>
            <a:off x="2699792" y="5013176"/>
            <a:ext cx="2592288"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xmlns="" id="{1C69D28A-1033-46EF-8C12-1F7AD320DEE6}"/>
              </a:ext>
            </a:extLst>
          </p:cNvPr>
          <p:cNvCxnSpPr/>
          <p:nvPr/>
        </p:nvCxnSpPr>
        <p:spPr>
          <a:xfrm>
            <a:off x="5580112" y="5013176"/>
            <a:ext cx="2376264"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97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ECE8B48-3CED-4A28-9B09-15A121ADF958}"/>
              </a:ext>
            </a:extLst>
          </p:cNvPr>
          <p:cNvSpPr>
            <a:spLocks noGrp="1"/>
          </p:cNvSpPr>
          <p:nvPr>
            <p:ph type="title"/>
          </p:nvPr>
        </p:nvSpPr>
        <p:spPr/>
        <p:txBody>
          <a:bodyPr/>
          <a:lstStyle/>
          <a:p>
            <a:r>
              <a:rPr lang="cs-CZ" sz="2400" dirty="0" err="1"/>
              <a:t>Distribution</a:t>
            </a:r>
            <a:r>
              <a:rPr lang="cs-CZ" sz="2400" dirty="0"/>
              <a:t> </a:t>
            </a:r>
            <a:r>
              <a:rPr lang="cs-CZ" sz="2400" dirty="0" err="1"/>
              <a:t>of</a:t>
            </a:r>
            <a:r>
              <a:rPr lang="cs-CZ" sz="2400" dirty="0"/>
              <a:t> </a:t>
            </a:r>
            <a:r>
              <a:rPr lang="cs-CZ" sz="2400" dirty="0" err="1"/>
              <a:t>working</a:t>
            </a:r>
            <a:r>
              <a:rPr lang="cs-CZ" sz="2400" dirty="0"/>
              <a:t> </a:t>
            </a:r>
            <a:r>
              <a:rPr lang="cs-CZ" sz="2400" dirty="0" err="1"/>
              <a:t>hours</a:t>
            </a:r>
            <a:r>
              <a:rPr lang="cs-CZ" sz="2400" dirty="0"/>
              <a:t> </a:t>
            </a:r>
          </a:p>
        </p:txBody>
      </p:sp>
      <p:sp>
        <p:nvSpPr>
          <p:cNvPr id="3" name="Zástupný symbol pro obsah 2">
            <a:extLst>
              <a:ext uri="{FF2B5EF4-FFF2-40B4-BE49-F238E27FC236}">
                <a16:creationId xmlns:a16="http://schemas.microsoft.com/office/drawing/2014/main" xmlns="" id="{355F6E16-2F4F-4256-96F9-8EAF575DD301}"/>
              </a:ext>
            </a:extLst>
          </p:cNvPr>
          <p:cNvSpPr>
            <a:spLocks noGrp="1"/>
          </p:cNvSpPr>
          <p:nvPr>
            <p:ph idx="1"/>
          </p:nvPr>
        </p:nvSpPr>
        <p:spPr/>
        <p:txBody>
          <a:bodyPr/>
          <a:lstStyle/>
          <a:p>
            <a:r>
              <a:rPr lang="cs-CZ" sz="1800" b="1" u="sng" dirty="0" err="1"/>
              <a:t>Distribution</a:t>
            </a:r>
            <a:r>
              <a:rPr lang="cs-CZ" sz="1800" b="1" u="sng" dirty="0"/>
              <a:t> </a:t>
            </a:r>
            <a:r>
              <a:rPr lang="cs-CZ" sz="1800" b="1" u="sng" dirty="0" err="1"/>
              <a:t>of</a:t>
            </a:r>
            <a:r>
              <a:rPr lang="cs-CZ" sz="1800" b="1" u="sng" dirty="0"/>
              <a:t> </a:t>
            </a:r>
            <a:r>
              <a:rPr lang="cs-CZ" sz="1800" b="1" u="sng" dirty="0" err="1"/>
              <a:t>working</a:t>
            </a:r>
            <a:r>
              <a:rPr lang="cs-CZ" sz="1800" b="1" u="sng" dirty="0"/>
              <a:t> </a:t>
            </a:r>
            <a:r>
              <a:rPr lang="cs-CZ" sz="1800" b="1" u="sng" dirty="0" err="1"/>
              <a:t>hours</a:t>
            </a:r>
            <a:r>
              <a:rPr lang="cs-CZ" sz="1800" dirty="0"/>
              <a:t>:</a:t>
            </a:r>
          </a:p>
          <a:p>
            <a:pPr marL="685800" lvl="1"/>
            <a:r>
              <a:rPr lang="cs-CZ" sz="1600" dirty="0" err="1"/>
              <a:t>Evenly</a:t>
            </a:r>
            <a:r>
              <a:rPr lang="cs-CZ" sz="1600" dirty="0"/>
              <a:t> (in Czech </a:t>
            </a:r>
            <a:r>
              <a:rPr lang="cs-CZ" sz="1600" i="1" dirty="0"/>
              <a:t>rovnoměrně</a:t>
            </a:r>
            <a:r>
              <a:rPr lang="cs-CZ" sz="1600" dirty="0"/>
              <a:t>) –</a:t>
            </a:r>
            <a:r>
              <a:rPr lang="en-US" sz="1600" dirty="0"/>
              <a:t> </a:t>
            </a:r>
            <a:r>
              <a:rPr lang="cs-CZ" sz="1600" dirty="0" err="1"/>
              <a:t>the</a:t>
            </a:r>
            <a:r>
              <a:rPr lang="cs-CZ" sz="1600" dirty="0"/>
              <a:t> </a:t>
            </a:r>
            <a:r>
              <a:rPr lang="cs-CZ" sz="1600" dirty="0" err="1"/>
              <a:t>same</a:t>
            </a:r>
            <a:r>
              <a:rPr lang="cs-CZ" sz="1600" dirty="0"/>
              <a:t> </a:t>
            </a:r>
            <a:r>
              <a:rPr lang="en-US" sz="1600" dirty="0"/>
              <a:t>number</a:t>
            </a:r>
            <a:r>
              <a:rPr lang="cs-CZ" sz="1600" dirty="0"/>
              <a:t> </a:t>
            </a:r>
            <a:r>
              <a:rPr lang="cs-CZ" sz="1600" dirty="0" err="1"/>
              <a:t>of</a:t>
            </a:r>
            <a:r>
              <a:rPr lang="cs-CZ" sz="1600" dirty="0"/>
              <a:t> </a:t>
            </a:r>
            <a:r>
              <a:rPr lang="cs-CZ" sz="1600" dirty="0" err="1"/>
              <a:t>working</a:t>
            </a:r>
            <a:r>
              <a:rPr lang="cs-CZ" sz="1600" dirty="0"/>
              <a:t> </a:t>
            </a:r>
            <a:r>
              <a:rPr lang="cs-CZ" sz="1600" dirty="0" err="1"/>
              <a:t>hours</a:t>
            </a:r>
            <a:r>
              <a:rPr lang="en-US" sz="1600" dirty="0"/>
              <a:t> each week</a:t>
            </a:r>
            <a:r>
              <a:rPr lang="cs-CZ" sz="1600" dirty="0"/>
              <a:t>, </a:t>
            </a:r>
            <a:r>
              <a:rPr lang="cs-CZ" sz="1600" dirty="0" err="1"/>
              <a:t>individual</a:t>
            </a:r>
            <a:r>
              <a:rPr lang="cs-CZ" sz="1600" dirty="0"/>
              <a:t> </a:t>
            </a:r>
            <a:r>
              <a:rPr lang="cs-CZ" sz="1600" dirty="0" err="1"/>
              <a:t>shifts</a:t>
            </a:r>
            <a:r>
              <a:rPr lang="cs-CZ" sz="1600" dirty="0"/>
              <a:t> </a:t>
            </a:r>
            <a:r>
              <a:rPr lang="cs-CZ" sz="1600" dirty="0" err="1"/>
              <a:t>can</a:t>
            </a:r>
            <a:r>
              <a:rPr lang="cs-CZ" sz="1600" dirty="0"/>
              <a:t> </a:t>
            </a:r>
            <a:r>
              <a:rPr lang="en-US" sz="1600" dirty="0"/>
              <a:t>vary</a:t>
            </a:r>
            <a:endParaRPr lang="cs-CZ" sz="1600" dirty="0"/>
          </a:p>
          <a:p>
            <a:pPr marL="685800" lvl="1"/>
            <a:r>
              <a:rPr lang="cs-CZ" sz="1600" dirty="0" err="1"/>
              <a:t>Unevenly</a:t>
            </a:r>
            <a:r>
              <a:rPr lang="cs-CZ" sz="1600" dirty="0"/>
              <a:t> (in Czech </a:t>
            </a:r>
            <a:r>
              <a:rPr lang="cs-CZ" sz="1600" i="1" dirty="0"/>
              <a:t>nerovnoměrně</a:t>
            </a:r>
            <a:r>
              <a:rPr lang="cs-CZ" sz="1600" dirty="0"/>
              <a:t>)  –  </a:t>
            </a:r>
            <a:r>
              <a:rPr lang="en-US" sz="1600" dirty="0"/>
              <a:t>different number </a:t>
            </a:r>
            <a:r>
              <a:rPr lang="cs-CZ" sz="1600" dirty="0" err="1"/>
              <a:t>of</a:t>
            </a:r>
            <a:r>
              <a:rPr lang="cs-CZ" sz="1600" dirty="0"/>
              <a:t> </a:t>
            </a:r>
            <a:r>
              <a:rPr lang="cs-CZ" sz="1600" dirty="0" err="1"/>
              <a:t>working</a:t>
            </a:r>
            <a:r>
              <a:rPr lang="cs-CZ" sz="1600" dirty="0"/>
              <a:t> </a:t>
            </a:r>
            <a:r>
              <a:rPr lang="cs-CZ" sz="1600" dirty="0" err="1"/>
              <a:t>hours</a:t>
            </a:r>
            <a:r>
              <a:rPr lang="en-US" sz="1600" dirty="0"/>
              <a:t> each week</a:t>
            </a:r>
            <a:r>
              <a:rPr lang="cs-CZ" sz="1600" dirty="0"/>
              <a:t>, </a:t>
            </a:r>
            <a:r>
              <a:rPr lang="cs-CZ" sz="1600" dirty="0" err="1"/>
              <a:t>individual</a:t>
            </a:r>
            <a:r>
              <a:rPr lang="cs-CZ" sz="1600" dirty="0"/>
              <a:t> </a:t>
            </a:r>
            <a:r>
              <a:rPr lang="cs-CZ" sz="1600" dirty="0" err="1"/>
              <a:t>shifts</a:t>
            </a:r>
            <a:r>
              <a:rPr lang="en-US" sz="1600" dirty="0"/>
              <a:t> can vary</a:t>
            </a:r>
            <a:endParaRPr lang="cs-CZ" sz="1600" dirty="0"/>
          </a:p>
          <a:p>
            <a:pPr marL="719138" indent="-719138">
              <a:buNone/>
            </a:pPr>
            <a:r>
              <a:rPr lang="cs-CZ" sz="1600" dirty="0" smtClean="0"/>
              <a:t>	</a:t>
            </a:r>
            <a:r>
              <a:rPr lang="cs-CZ" sz="1600" dirty="0" err="1" smtClean="0"/>
              <a:t>Compensatory</a:t>
            </a:r>
            <a:r>
              <a:rPr lang="cs-CZ" sz="1600" dirty="0" smtClean="0"/>
              <a:t> </a:t>
            </a:r>
            <a:r>
              <a:rPr lang="cs-CZ" sz="1600" dirty="0"/>
              <a:t>period up to 26 weeks (in </a:t>
            </a:r>
            <a:r>
              <a:rPr lang="cs-CZ" sz="1600" dirty="0" err="1"/>
              <a:t>collective</a:t>
            </a:r>
            <a:r>
              <a:rPr lang="cs-CZ" sz="1600" dirty="0"/>
              <a:t> </a:t>
            </a:r>
            <a:r>
              <a:rPr lang="cs-CZ" sz="1600" dirty="0" err="1"/>
              <a:t>agreement</a:t>
            </a:r>
            <a:r>
              <a:rPr lang="cs-CZ" sz="1600" dirty="0"/>
              <a:t> up to 52 weeks) </a:t>
            </a:r>
          </a:p>
          <a:p>
            <a:pPr defTabSz="355600"/>
            <a:r>
              <a:rPr lang="cs-CZ" sz="1800" b="1" u="sng" dirty="0"/>
              <a:t>	</a:t>
            </a:r>
            <a:r>
              <a:rPr lang="cs-CZ" sz="1800" b="1" u="sng" dirty="0" err="1"/>
              <a:t>Account</a:t>
            </a:r>
            <a:r>
              <a:rPr lang="cs-CZ" sz="1800" b="1" u="sng" dirty="0"/>
              <a:t> </a:t>
            </a:r>
            <a:r>
              <a:rPr lang="cs-CZ" sz="1800" b="1" u="sng" dirty="0" err="1"/>
              <a:t>of</a:t>
            </a:r>
            <a:r>
              <a:rPr lang="cs-CZ" sz="1800" b="1" u="sng" dirty="0"/>
              <a:t> </a:t>
            </a:r>
            <a:r>
              <a:rPr lang="cs-CZ" sz="1800" b="1" u="sng" dirty="0" err="1"/>
              <a:t>Working</a:t>
            </a:r>
            <a:r>
              <a:rPr lang="cs-CZ" sz="1800" b="1" u="sng" dirty="0"/>
              <a:t> </a:t>
            </a:r>
            <a:r>
              <a:rPr lang="cs-CZ" sz="1800" b="1" u="sng" dirty="0" err="1"/>
              <a:t>Hours</a:t>
            </a:r>
            <a:r>
              <a:rPr lang="cs-CZ" sz="1800" b="1" u="sng" dirty="0"/>
              <a:t> </a:t>
            </a:r>
            <a:r>
              <a:rPr lang="cs-CZ" sz="1800" dirty="0"/>
              <a:t> </a:t>
            </a:r>
            <a:r>
              <a:rPr lang="de-DE" sz="1800" dirty="0"/>
              <a:t>(in Czech: </a:t>
            </a:r>
            <a:r>
              <a:rPr lang="en-US" sz="1800" i="1" dirty="0" err="1"/>
              <a:t>Konto</a:t>
            </a:r>
            <a:r>
              <a:rPr lang="en-US" sz="1800" i="1" dirty="0"/>
              <a:t> </a:t>
            </a:r>
            <a:r>
              <a:rPr lang="en-US" sz="1800" i="1" dirty="0" err="1"/>
              <a:t>pracovní</a:t>
            </a:r>
            <a:r>
              <a:rPr lang="en-US" sz="1800" i="1" dirty="0"/>
              <a:t> </a:t>
            </a:r>
            <a:r>
              <a:rPr lang="en-US" sz="1800" i="1" dirty="0" err="1"/>
              <a:t>doby</a:t>
            </a:r>
            <a:r>
              <a:rPr lang="en-US" sz="1800" i="1" dirty="0"/>
              <a:t>)</a:t>
            </a:r>
          </a:p>
          <a:p>
            <a:pPr defTabSz="355600"/>
            <a:r>
              <a:rPr lang="de-DE" sz="1600" dirty="0"/>
              <a:t>Payment </a:t>
            </a:r>
            <a:r>
              <a:rPr lang="de-DE" sz="1600" dirty="0" err="1"/>
              <a:t>of</a:t>
            </a:r>
            <a:r>
              <a:rPr lang="de-DE" sz="1600" dirty="0"/>
              <a:t> at least 80% </a:t>
            </a:r>
            <a:r>
              <a:rPr lang="de-DE" sz="1600" dirty="0" err="1"/>
              <a:t>average</a:t>
            </a:r>
            <a:r>
              <a:rPr lang="de-DE" sz="1600" dirty="0"/>
              <a:t> </a:t>
            </a:r>
            <a:r>
              <a:rPr lang="de-DE" sz="1600" dirty="0" err="1"/>
              <a:t>salary</a:t>
            </a:r>
            <a:r>
              <a:rPr lang="de-DE" sz="1600" dirty="0"/>
              <a:t> </a:t>
            </a:r>
          </a:p>
          <a:p>
            <a:pPr marL="685800" lvl="1"/>
            <a:r>
              <a:rPr lang="cs-CZ" sz="1600" dirty="0" err="1"/>
              <a:t>Employers</a:t>
            </a:r>
            <a:r>
              <a:rPr lang="cs-CZ" sz="1600" dirty="0"/>
              <a:t> </a:t>
            </a:r>
            <a:r>
              <a:rPr lang="en-US" sz="1600" dirty="0"/>
              <a:t>must keep a</a:t>
            </a:r>
            <a:r>
              <a:rPr lang="cs-CZ" sz="1600" dirty="0"/>
              <a:t> </a:t>
            </a:r>
            <a:r>
              <a:rPr lang="cs-CZ" sz="1600" dirty="0" err="1"/>
              <a:t>salary</a:t>
            </a:r>
            <a:r>
              <a:rPr lang="cs-CZ" sz="1600" dirty="0"/>
              <a:t> </a:t>
            </a:r>
            <a:r>
              <a:rPr lang="cs-CZ" sz="1600" dirty="0" err="1"/>
              <a:t>account</a:t>
            </a:r>
            <a:r>
              <a:rPr lang="cs-CZ" sz="1600" dirty="0"/>
              <a:t> and </a:t>
            </a:r>
            <a:r>
              <a:rPr lang="cs-CZ" sz="1600" dirty="0" err="1"/>
              <a:t>working</a:t>
            </a:r>
            <a:r>
              <a:rPr lang="cs-CZ" sz="1600" dirty="0"/>
              <a:t> </a:t>
            </a:r>
            <a:r>
              <a:rPr lang="cs-CZ" sz="1600" dirty="0" err="1"/>
              <a:t>time</a:t>
            </a:r>
            <a:r>
              <a:rPr lang="cs-CZ" sz="1600" dirty="0"/>
              <a:t> </a:t>
            </a:r>
            <a:r>
              <a:rPr lang="cs-CZ" sz="1600" dirty="0" err="1"/>
              <a:t>account</a:t>
            </a:r>
            <a:r>
              <a:rPr lang="en-US" sz="1600" dirty="0"/>
              <a:t> </a:t>
            </a:r>
            <a:r>
              <a:rPr lang="cs-CZ" sz="1600" dirty="0" err="1"/>
              <a:t>for</a:t>
            </a:r>
            <a:r>
              <a:rPr lang="cs-CZ" sz="1600" dirty="0"/>
              <a:t> </a:t>
            </a:r>
            <a:r>
              <a:rPr lang="cs-CZ" sz="1600" dirty="0" err="1"/>
              <a:t>each</a:t>
            </a:r>
            <a:r>
              <a:rPr lang="cs-CZ" sz="1600" dirty="0"/>
              <a:t> </a:t>
            </a:r>
            <a:r>
              <a:rPr lang="cs-CZ" sz="1600" dirty="0" err="1"/>
              <a:t>employee</a:t>
            </a:r>
            <a:r>
              <a:rPr lang="cs-CZ" sz="1600" dirty="0"/>
              <a:t> </a:t>
            </a:r>
            <a:r>
              <a:rPr lang="de-DE" sz="1600" dirty="0"/>
              <a:t>– </a:t>
            </a:r>
            <a:r>
              <a:rPr lang="de-DE" sz="1600" dirty="0" err="1"/>
              <a:t>adminsitratively</a:t>
            </a:r>
            <a:r>
              <a:rPr lang="de-DE" sz="1600" dirty="0"/>
              <a:t> </a:t>
            </a:r>
            <a:r>
              <a:rPr lang="de-DE" sz="1600" dirty="0" err="1"/>
              <a:t>demanding</a:t>
            </a:r>
            <a:endParaRPr lang="de-DE" sz="1600" dirty="0"/>
          </a:p>
          <a:p>
            <a:pPr marL="685800" lvl="1"/>
            <a:r>
              <a:rPr lang="de-DE" sz="1600" dirty="0"/>
              <a:t>Still same </a:t>
            </a:r>
            <a:r>
              <a:rPr lang="de-DE" sz="1600" dirty="0" err="1"/>
              <a:t>limitations</a:t>
            </a:r>
            <a:r>
              <a:rPr lang="de-DE" sz="1600" dirty="0"/>
              <a:t> 26/52 </a:t>
            </a:r>
            <a:r>
              <a:rPr lang="de-DE" sz="1600" dirty="0" err="1"/>
              <a:t>weeks</a:t>
            </a:r>
            <a:r>
              <a:rPr lang="de-DE" sz="1600" dirty="0"/>
              <a:t> </a:t>
            </a:r>
            <a:r>
              <a:rPr lang="de-DE" sz="1600" dirty="0" err="1"/>
              <a:t>as</a:t>
            </a:r>
            <a:r>
              <a:rPr lang="de-DE" sz="1600" dirty="0"/>
              <a:t> </a:t>
            </a:r>
            <a:r>
              <a:rPr lang="de-DE" sz="1600" dirty="0" err="1"/>
              <a:t>other</a:t>
            </a:r>
            <a:r>
              <a:rPr lang="de-DE" sz="1600" dirty="0"/>
              <a:t> </a:t>
            </a:r>
            <a:r>
              <a:rPr lang="de-DE" sz="1600" dirty="0" err="1"/>
              <a:t>models</a:t>
            </a:r>
            <a:endParaRPr lang="cs-CZ" sz="1600" dirty="0"/>
          </a:p>
          <a:p>
            <a:r>
              <a:rPr lang="cs-CZ" sz="1800" b="1" u="sng" dirty="0" err="1"/>
              <a:t>Flexible</a:t>
            </a:r>
            <a:r>
              <a:rPr lang="cs-CZ" sz="1800" b="1" u="sng" dirty="0"/>
              <a:t> </a:t>
            </a:r>
            <a:r>
              <a:rPr lang="cs-CZ" sz="1800" b="1" u="sng" dirty="0" err="1"/>
              <a:t>working</a:t>
            </a:r>
            <a:r>
              <a:rPr lang="cs-CZ" sz="1800" b="1" u="sng" dirty="0"/>
              <a:t> </a:t>
            </a:r>
            <a:r>
              <a:rPr lang="cs-CZ" sz="1800" b="1" u="sng" dirty="0" err="1"/>
              <a:t>hours</a:t>
            </a:r>
            <a:r>
              <a:rPr lang="cs-CZ" sz="1800" b="1" u="sng" dirty="0"/>
              <a:t> </a:t>
            </a:r>
            <a:r>
              <a:rPr lang="de-DE" sz="1800" i="1" dirty="0"/>
              <a:t>(in Czech: </a:t>
            </a:r>
            <a:r>
              <a:rPr lang="en-US" sz="1800" i="1" dirty="0" err="1"/>
              <a:t>pružná</a:t>
            </a:r>
            <a:r>
              <a:rPr lang="en-US" sz="1800" i="1" dirty="0"/>
              <a:t> </a:t>
            </a:r>
            <a:r>
              <a:rPr lang="en-US" sz="1800" i="1" dirty="0" err="1"/>
              <a:t>pracovní</a:t>
            </a:r>
            <a:r>
              <a:rPr lang="en-US" sz="1800" i="1" dirty="0"/>
              <a:t> </a:t>
            </a:r>
            <a:r>
              <a:rPr lang="en-US" sz="1800" i="1" dirty="0" err="1"/>
              <a:t>doba</a:t>
            </a:r>
            <a:r>
              <a:rPr lang="de-DE" sz="1800" i="1" dirty="0"/>
              <a:t>)</a:t>
            </a:r>
            <a:endParaRPr lang="cs-CZ" sz="1800" i="1" dirty="0"/>
          </a:p>
          <a:p>
            <a:pPr marL="685800" lvl="1"/>
            <a:r>
              <a:rPr lang="cs-CZ" sz="1600" dirty="0" err="1" smtClean="0"/>
              <a:t>Suitable</a:t>
            </a:r>
            <a:r>
              <a:rPr lang="cs-CZ" sz="1600" dirty="0" smtClean="0"/>
              <a:t> </a:t>
            </a:r>
            <a:r>
              <a:rPr lang="cs-CZ" sz="1600" dirty="0" err="1"/>
              <a:t>for</a:t>
            </a:r>
            <a:r>
              <a:rPr lang="cs-CZ" sz="1600" dirty="0"/>
              <a:t> </a:t>
            </a:r>
            <a:r>
              <a:rPr lang="cs-CZ" sz="1600" dirty="0" err="1"/>
              <a:t>white</a:t>
            </a:r>
            <a:r>
              <a:rPr lang="en-US" sz="1600" dirty="0"/>
              <a:t>-</a:t>
            </a:r>
            <a:r>
              <a:rPr lang="cs-CZ" sz="1600" dirty="0" err="1"/>
              <a:t>collar</a:t>
            </a:r>
            <a:r>
              <a:rPr lang="cs-CZ" sz="1600" dirty="0"/>
              <a:t> </a:t>
            </a:r>
            <a:r>
              <a:rPr lang="cs-CZ" sz="1600" dirty="0" err="1"/>
              <a:t>workers</a:t>
            </a:r>
            <a:r>
              <a:rPr lang="cs-CZ" sz="1600" dirty="0"/>
              <a:t>, </a:t>
            </a:r>
            <a:r>
              <a:rPr lang="cs-CZ" sz="1600" dirty="0" err="1"/>
              <a:t>compe</a:t>
            </a:r>
            <a:r>
              <a:rPr lang="de-DE" sz="1600" dirty="0"/>
              <a:t>n</a:t>
            </a:r>
            <a:r>
              <a:rPr lang="cs-CZ" sz="1600" dirty="0" err="1"/>
              <a:t>satory</a:t>
            </a:r>
            <a:r>
              <a:rPr lang="cs-CZ" sz="1600" dirty="0"/>
              <a:t> period up to 26 weeks (in </a:t>
            </a:r>
            <a:r>
              <a:rPr lang="cs-CZ" sz="1600" dirty="0" err="1"/>
              <a:t>collective</a:t>
            </a:r>
            <a:r>
              <a:rPr lang="cs-CZ" sz="1600" dirty="0"/>
              <a:t> </a:t>
            </a:r>
            <a:r>
              <a:rPr lang="cs-CZ" sz="1600" dirty="0" err="1"/>
              <a:t>agreement</a:t>
            </a:r>
            <a:r>
              <a:rPr lang="cs-CZ" sz="1600" dirty="0"/>
              <a:t> up to 52 weeks)</a:t>
            </a:r>
          </a:p>
          <a:p>
            <a:pPr marL="685800" lvl="1"/>
            <a:r>
              <a:rPr lang="cs-CZ" sz="1600" dirty="0" err="1" smtClean="0"/>
              <a:t>The</a:t>
            </a:r>
            <a:r>
              <a:rPr lang="cs-CZ" sz="1600" dirty="0" smtClean="0"/>
              <a:t> </a:t>
            </a:r>
            <a:r>
              <a:rPr lang="cs-CZ" sz="1600" dirty="0" err="1"/>
              <a:t>employer</a:t>
            </a:r>
            <a:r>
              <a:rPr lang="cs-CZ" sz="1600" dirty="0"/>
              <a:t> </a:t>
            </a:r>
            <a:r>
              <a:rPr lang="cs-CZ" sz="1600" dirty="0" err="1"/>
              <a:t>must</a:t>
            </a:r>
            <a:r>
              <a:rPr lang="cs-CZ" sz="1600" dirty="0"/>
              <a:t> </a:t>
            </a:r>
            <a:r>
              <a:rPr lang="cs-CZ" sz="1600" dirty="0" err="1"/>
              <a:t>determine</a:t>
            </a:r>
            <a:r>
              <a:rPr lang="cs-CZ" sz="1600" dirty="0"/>
              <a:t> 3 </a:t>
            </a:r>
            <a:r>
              <a:rPr lang="cs-CZ" sz="1600" dirty="0" err="1"/>
              <a:t>time</a:t>
            </a:r>
            <a:r>
              <a:rPr lang="cs-CZ" sz="1600" dirty="0"/>
              <a:t> </a:t>
            </a:r>
            <a:r>
              <a:rPr lang="cs-CZ" sz="1600" dirty="0" err="1"/>
              <a:t>periods</a:t>
            </a:r>
            <a:r>
              <a:rPr lang="cs-CZ" sz="1600" dirty="0"/>
              <a:t>:</a:t>
            </a:r>
          </a:p>
          <a:p>
            <a:pPr marL="0" indent="0">
              <a:buNone/>
            </a:pPr>
            <a:endParaRPr lang="cs-CZ" sz="1800" dirty="0"/>
          </a:p>
          <a:p>
            <a:pPr marL="0" indent="0">
              <a:buNone/>
            </a:pPr>
            <a:r>
              <a:rPr lang="cs-CZ" sz="1800" dirty="0"/>
              <a:t>     </a:t>
            </a:r>
          </a:p>
          <a:p>
            <a:pPr marL="0" indent="0">
              <a:buNone/>
            </a:pPr>
            <a:r>
              <a:rPr lang="cs-CZ" sz="1800" dirty="0"/>
              <a:t>    </a:t>
            </a:r>
            <a:r>
              <a:rPr lang="cs-CZ" sz="1400" dirty="0" err="1"/>
              <a:t>optional</a:t>
            </a:r>
            <a:r>
              <a:rPr lang="cs-CZ" sz="1400" dirty="0"/>
              <a:t> </a:t>
            </a:r>
            <a:r>
              <a:rPr lang="cs-CZ" sz="1400" dirty="0" err="1"/>
              <a:t>working</a:t>
            </a:r>
            <a:r>
              <a:rPr lang="cs-CZ" sz="1400" dirty="0"/>
              <a:t> </a:t>
            </a:r>
            <a:r>
              <a:rPr lang="cs-CZ" sz="1400" dirty="0" err="1"/>
              <a:t>hours</a:t>
            </a:r>
            <a:r>
              <a:rPr lang="cs-CZ" sz="1600" dirty="0"/>
              <a:t>	   </a:t>
            </a:r>
            <a:r>
              <a:rPr lang="cs-CZ" sz="1400" dirty="0"/>
              <a:t>basic </a:t>
            </a:r>
            <a:r>
              <a:rPr lang="cs-CZ" sz="1400" dirty="0" err="1"/>
              <a:t>working</a:t>
            </a:r>
            <a:r>
              <a:rPr lang="cs-CZ" sz="1400" dirty="0"/>
              <a:t> </a:t>
            </a:r>
            <a:r>
              <a:rPr lang="cs-CZ" sz="1400" dirty="0" err="1"/>
              <a:t>hours</a:t>
            </a:r>
            <a:r>
              <a:rPr lang="cs-CZ" sz="1400" dirty="0"/>
              <a:t>                        </a:t>
            </a:r>
            <a:r>
              <a:rPr lang="cs-CZ" sz="1400" dirty="0" err="1"/>
              <a:t>optional</a:t>
            </a:r>
            <a:r>
              <a:rPr lang="cs-CZ" sz="1400" dirty="0"/>
              <a:t> </a:t>
            </a:r>
            <a:r>
              <a:rPr lang="cs-CZ" sz="1400" dirty="0" err="1"/>
              <a:t>working</a:t>
            </a:r>
            <a:r>
              <a:rPr lang="cs-CZ" sz="1400" dirty="0"/>
              <a:t> </a:t>
            </a:r>
            <a:r>
              <a:rPr lang="cs-CZ" sz="1400" dirty="0" err="1"/>
              <a:t>hours</a:t>
            </a:r>
            <a:endParaRPr lang="cs-CZ" sz="1400" dirty="0"/>
          </a:p>
          <a:p>
            <a:pPr marL="0" indent="0">
              <a:buNone/>
            </a:pPr>
            <a:endParaRPr lang="cs-CZ" sz="1900" dirty="0"/>
          </a:p>
          <a:p>
            <a:endParaRPr lang="cs-CZ" sz="1900" dirty="0"/>
          </a:p>
          <a:p>
            <a:endParaRPr lang="cs-CZ" sz="1900" dirty="0"/>
          </a:p>
        </p:txBody>
      </p:sp>
      <p:sp>
        <p:nvSpPr>
          <p:cNvPr id="4" name="Zástupný symbol pro číslo snímku 3">
            <a:extLst>
              <a:ext uri="{FF2B5EF4-FFF2-40B4-BE49-F238E27FC236}">
                <a16:creationId xmlns:a16="http://schemas.microsoft.com/office/drawing/2014/main" xmlns="" id="{A0315522-7BF8-42ED-9353-7EE07B17F6A2}"/>
              </a:ext>
            </a:extLst>
          </p:cNvPr>
          <p:cNvSpPr>
            <a:spLocks noGrp="1"/>
          </p:cNvSpPr>
          <p:nvPr>
            <p:ph type="sldNum" sz="quarter" idx="11"/>
          </p:nvPr>
        </p:nvSpPr>
        <p:spPr/>
        <p:txBody>
          <a:bodyPr/>
          <a:lstStyle/>
          <a:p>
            <a:pPr>
              <a:defRPr/>
            </a:pPr>
            <a:fld id="{A648BF16-D0BE-4761-B583-EA61694EB10F}" type="slidenum">
              <a:rPr lang="en-US" smtClean="0"/>
              <a:pPr>
                <a:defRPr/>
              </a:pPr>
              <a:t>5</a:t>
            </a:fld>
            <a:endParaRPr lang="en-US"/>
          </a:p>
        </p:txBody>
      </p:sp>
      <p:cxnSp>
        <p:nvCxnSpPr>
          <p:cNvPr id="6" name="Přímá spojnice 5">
            <a:extLst>
              <a:ext uri="{FF2B5EF4-FFF2-40B4-BE49-F238E27FC236}">
                <a16:creationId xmlns:a16="http://schemas.microsoft.com/office/drawing/2014/main" xmlns="" id="{E357F0DE-F869-4F3D-9998-EC78A5EB9ACE}"/>
              </a:ext>
            </a:extLst>
          </p:cNvPr>
          <p:cNvCxnSpPr/>
          <p:nvPr/>
        </p:nvCxnSpPr>
        <p:spPr>
          <a:xfrm>
            <a:off x="755576" y="5733256"/>
            <a:ext cx="74168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xmlns="" id="{8532F76D-4681-409A-9FBC-2227F7AE8802}"/>
              </a:ext>
            </a:extLst>
          </p:cNvPr>
          <p:cNvCxnSpPr>
            <a:cxnSpLocks/>
          </p:cNvCxnSpPr>
          <p:nvPr/>
        </p:nvCxnSpPr>
        <p:spPr>
          <a:xfrm>
            <a:off x="755576" y="5589240"/>
            <a:ext cx="0" cy="2880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xmlns="" id="{4E0B0A6A-7A6A-4908-A209-AF1553647474}"/>
              </a:ext>
            </a:extLst>
          </p:cNvPr>
          <p:cNvCxnSpPr>
            <a:cxnSpLocks/>
          </p:cNvCxnSpPr>
          <p:nvPr/>
        </p:nvCxnSpPr>
        <p:spPr>
          <a:xfrm>
            <a:off x="827584" y="5589240"/>
            <a:ext cx="1821802"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xmlns="" id="{CEDA4039-9118-4DA9-9B10-17CCD43C852D}"/>
              </a:ext>
            </a:extLst>
          </p:cNvPr>
          <p:cNvCxnSpPr>
            <a:cxnSpLocks/>
          </p:cNvCxnSpPr>
          <p:nvPr/>
        </p:nvCxnSpPr>
        <p:spPr>
          <a:xfrm>
            <a:off x="2994370" y="5589240"/>
            <a:ext cx="2945782"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xmlns="" id="{738C7FAC-BBDF-43D4-91DB-590C6942AA16}"/>
              </a:ext>
            </a:extLst>
          </p:cNvPr>
          <p:cNvCxnSpPr>
            <a:cxnSpLocks/>
          </p:cNvCxnSpPr>
          <p:nvPr/>
        </p:nvCxnSpPr>
        <p:spPr>
          <a:xfrm>
            <a:off x="6175815" y="5589240"/>
            <a:ext cx="1832931"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xmlns="" id="{6BCDE660-4920-4875-A341-C55D610FE5C0}"/>
              </a:ext>
            </a:extLst>
          </p:cNvPr>
          <p:cNvCxnSpPr>
            <a:cxnSpLocks/>
          </p:cNvCxnSpPr>
          <p:nvPr/>
        </p:nvCxnSpPr>
        <p:spPr>
          <a:xfrm>
            <a:off x="2771800" y="5589240"/>
            <a:ext cx="0" cy="2880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xmlns="" id="{3299D81C-9D2C-472B-9809-B81D8D7F7E6C}"/>
              </a:ext>
            </a:extLst>
          </p:cNvPr>
          <p:cNvCxnSpPr>
            <a:cxnSpLocks/>
          </p:cNvCxnSpPr>
          <p:nvPr/>
        </p:nvCxnSpPr>
        <p:spPr>
          <a:xfrm>
            <a:off x="6084168" y="5589240"/>
            <a:ext cx="0" cy="2880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xmlns="" id="{2D449E5B-9D8D-417C-A08E-97F34411EE14}"/>
              </a:ext>
            </a:extLst>
          </p:cNvPr>
          <p:cNvCxnSpPr>
            <a:cxnSpLocks/>
          </p:cNvCxnSpPr>
          <p:nvPr/>
        </p:nvCxnSpPr>
        <p:spPr>
          <a:xfrm>
            <a:off x="8172400" y="5589240"/>
            <a:ext cx="0" cy="2880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90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8D7D8B3-0742-4F3C-A5A5-3288B38DC834}"/>
              </a:ext>
            </a:extLst>
          </p:cNvPr>
          <p:cNvSpPr>
            <a:spLocks noGrp="1"/>
          </p:cNvSpPr>
          <p:nvPr>
            <p:ph type="title"/>
          </p:nvPr>
        </p:nvSpPr>
        <p:spPr/>
        <p:txBody>
          <a:bodyPr/>
          <a:lstStyle/>
          <a:p>
            <a:r>
              <a:rPr lang="cs-CZ" sz="2400" dirty="0"/>
              <a:t>Limit</a:t>
            </a:r>
            <a:r>
              <a:rPr lang="en-US" sz="2400" dirty="0" err="1"/>
              <a:t>ation</a:t>
            </a:r>
            <a:r>
              <a:rPr lang="cs-CZ" sz="2400" dirty="0"/>
              <a:t>s</a:t>
            </a:r>
            <a:r>
              <a:rPr lang="de-DE" sz="2400" dirty="0"/>
              <a:t> – </a:t>
            </a:r>
            <a:r>
              <a:rPr lang="de-DE" sz="2400" dirty="0" err="1"/>
              <a:t>mandatory</a:t>
            </a:r>
            <a:r>
              <a:rPr lang="de-DE" sz="2400" dirty="0"/>
              <a:t> </a:t>
            </a:r>
            <a:r>
              <a:rPr lang="de-DE" sz="2400" dirty="0" err="1"/>
              <a:t>rest</a:t>
            </a:r>
            <a:endParaRPr lang="cs-CZ" sz="2400" dirty="0"/>
          </a:p>
        </p:txBody>
      </p:sp>
      <p:sp>
        <p:nvSpPr>
          <p:cNvPr id="3" name="Zástupný obsah 2">
            <a:extLst>
              <a:ext uri="{FF2B5EF4-FFF2-40B4-BE49-F238E27FC236}">
                <a16:creationId xmlns:a16="http://schemas.microsoft.com/office/drawing/2014/main" xmlns="" id="{E96FBF4D-3D42-4C02-8B78-21F375FB11D5}"/>
              </a:ext>
            </a:extLst>
          </p:cNvPr>
          <p:cNvSpPr>
            <a:spLocks noGrp="1"/>
          </p:cNvSpPr>
          <p:nvPr>
            <p:ph idx="1"/>
          </p:nvPr>
        </p:nvSpPr>
        <p:spPr/>
        <p:txBody>
          <a:bodyPr/>
          <a:lstStyle/>
          <a:p>
            <a:pPr algn="just"/>
            <a:r>
              <a:rPr lang="cs-CZ" sz="1800" b="1" dirty="0" err="1"/>
              <a:t>Continuous</a:t>
            </a:r>
            <a:r>
              <a:rPr lang="cs-CZ" sz="1800" b="1" dirty="0"/>
              <a:t> rest </a:t>
            </a:r>
            <a:r>
              <a:rPr lang="cs-CZ" sz="1800" b="1" dirty="0" err="1"/>
              <a:t>between</a:t>
            </a:r>
            <a:r>
              <a:rPr lang="cs-CZ" sz="1800" b="1" dirty="0"/>
              <a:t> </a:t>
            </a:r>
            <a:r>
              <a:rPr lang="cs-CZ" sz="1800" b="1" dirty="0" err="1"/>
              <a:t>two</a:t>
            </a:r>
            <a:r>
              <a:rPr lang="cs-CZ" sz="1800" b="1" dirty="0"/>
              <a:t> </a:t>
            </a:r>
            <a:r>
              <a:rPr lang="cs-CZ" sz="1800" b="1" dirty="0" err="1"/>
              <a:t>shifts</a:t>
            </a:r>
            <a:endParaRPr lang="cs-CZ" sz="1800" b="1" dirty="0"/>
          </a:p>
          <a:p>
            <a:pPr marL="0" indent="0" algn="just">
              <a:buNone/>
            </a:pPr>
            <a:r>
              <a:rPr lang="en-US" sz="1600" dirty="0"/>
              <a:t>Distribution of working hours so that the employee can rest without interruption for a period of at least 11 hours within 24 consecutive hours between the end of one shift and the beginning of the next shift;. </a:t>
            </a:r>
            <a:endParaRPr lang="cs-CZ" sz="1600" dirty="0"/>
          </a:p>
          <a:p>
            <a:pPr marL="0" indent="0" algn="just">
              <a:buNone/>
            </a:pPr>
            <a:endParaRPr lang="cs-CZ" sz="1600" dirty="0"/>
          </a:p>
          <a:p>
            <a:pPr algn="just"/>
            <a:r>
              <a:rPr lang="cs-CZ" sz="1800" b="1" dirty="0" err="1"/>
              <a:t>Uninterrupted</a:t>
            </a:r>
            <a:r>
              <a:rPr lang="cs-CZ" sz="1800" b="1" dirty="0"/>
              <a:t> rest </a:t>
            </a:r>
            <a:r>
              <a:rPr lang="cs-CZ" sz="1800" b="1" dirty="0" err="1"/>
              <a:t>during</a:t>
            </a:r>
            <a:r>
              <a:rPr lang="cs-CZ" sz="1800" b="1" dirty="0"/>
              <a:t> </a:t>
            </a:r>
            <a:r>
              <a:rPr lang="cs-CZ" sz="1800" b="1" dirty="0" err="1"/>
              <a:t>the</a:t>
            </a:r>
            <a:r>
              <a:rPr lang="cs-CZ" sz="1800" b="1" dirty="0"/>
              <a:t> </a:t>
            </a:r>
            <a:r>
              <a:rPr lang="cs-CZ" sz="1800" b="1" dirty="0" err="1"/>
              <a:t>week</a:t>
            </a:r>
            <a:endParaRPr lang="cs-CZ" sz="1800" b="1" dirty="0"/>
          </a:p>
          <a:p>
            <a:pPr marL="0" indent="0" algn="just">
              <a:buNone/>
            </a:pPr>
            <a:r>
              <a:rPr lang="en-US" sz="1600" dirty="0"/>
              <a:t>Distribution so that the employee can rest without interruption during the week for a period of at least 35 hours. </a:t>
            </a:r>
            <a:endParaRPr lang="cs-CZ" sz="1600" dirty="0"/>
          </a:p>
          <a:p>
            <a:pPr marL="0" indent="0" algn="just">
              <a:buNone/>
            </a:pPr>
            <a:endParaRPr lang="cs-CZ" sz="1600" dirty="0"/>
          </a:p>
          <a:p>
            <a:pPr algn="just"/>
            <a:r>
              <a:rPr lang="cs-CZ" sz="1800" b="1" dirty="0" err="1" smtClean="0"/>
              <a:t>Break</a:t>
            </a:r>
            <a:r>
              <a:rPr lang="cs-CZ" sz="1800" b="1" dirty="0"/>
              <a:t> </a:t>
            </a:r>
            <a:r>
              <a:rPr lang="cs-CZ" sz="1800" b="1" dirty="0" err="1" smtClean="0"/>
              <a:t>for</a:t>
            </a:r>
            <a:r>
              <a:rPr lang="cs-CZ" sz="1800" b="1" dirty="0" smtClean="0"/>
              <a:t> lunch and rest</a:t>
            </a:r>
          </a:p>
          <a:p>
            <a:pPr marL="0" indent="0" algn="just">
              <a:buNone/>
            </a:pPr>
            <a:r>
              <a:rPr lang="cs-CZ" sz="1600" dirty="0" smtClean="0"/>
              <a:t>B</a:t>
            </a:r>
            <a:r>
              <a:rPr lang="en-US" sz="1600" dirty="0" err="1" smtClean="0"/>
              <a:t>reak</a:t>
            </a:r>
            <a:r>
              <a:rPr lang="en-US" sz="1600" dirty="0" smtClean="0"/>
              <a:t> for lunch and rest of at least 30 minutes after no more than six hours of continuous work; for a minor, this break must be provided after no more than 4.5 hours of continuous work. </a:t>
            </a:r>
            <a:r>
              <a:rPr lang="cs-CZ" sz="1600" dirty="0" err="1" smtClean="0"/>
              <a:t>Break</a:t>
            </a:r>
            <a:r>
              <a:rPr lang="cs-CZ" sz="1600" dirty="0" smtClean="0"/>
              <a:t> </a:t>
            </a:r>
            <a:r>
              <a:rPr lang="cs-CZ" sz="1600" dirty="0" err="1" smtClean="0"/>
              <a:t>for</a:t>
            </a:r>
            <a:r>
              <a:rPr lang="cs-CZ" sz="1600" dirty="0" smtClean="0"/>
              <a:t> lunch </a:t>
            </a:r>
            <a:r>
              <a:rPr lang="cs-CZ" sz="1600" dirty="0" err="1" smtClean="0"/>
              <a:t>is</a:t>
            </a:r>
            <a:r>
              <a:rPr lang="cs-CZ" sz="1600" dirty="0" smtClean="0"/>
              <a:t> not </a:t>
            </a:r>
            <a:r>
              <a:rPr lang="cs-CZ" sz="1600" dirty="0" err="1" smtClean="0"/>
              <a:t>included</a:t>
            </a:r>
            <a:r>
              <a:rPr lang="cs-CZ" sz="1600" dirty="0" smtClean="0"/>
              <a:t> in </a:t>
            </a:r>
            <a:r>
              <a:rPr lang="cs-CZ" sz="1600" dirty="0" err="1" smtClean="0"/>
              <a:t>the</a:t>
            </a:r>
            <a:r>
              <a:rPr lang="cs-CZ" sz="1600" dirty="0" smtClean="0"/>
              <a:t> </a:t>
            </a:r>
            <a:r>
              <a:rPr lang="cs-CZ" sz="1600" dirty="0" err="1" smtClean="0"/>
              <a:t>working</a:t>
            </a:r>
            <a:r>
              <a:rPr lang="cs-CZ" sz="1600" dirty="0" smtClean="0"/>
              <a:t> </a:t>
            </a:r>
            <a:r>
              <a:rPr lang="cs-CZ" sz="1600" dirty="0" err="1" smtClean="0"/>
              <a:t>hours</a:t>
            </a:r>
            <a:r>
              <a:rPr lang="cs-CZ" sz="1600" dirty="0" smtClean="0"/>
              <a:t>. </a:t>
            </a:r>
          </a:p>
          <a:p>
            <a:pPr marL="0" indent="0" algn="just">
              <a:buNone/>
            </a:pPr>
            <a:r>
              <a:rPr lang="en-US" sz="1600" dirty="0" smtClean="0"/>
              <a:t>For work that cannot be interrupted, the employee must be provided with an appropriate period of time for rest and lunch, even without interrupting the operations or work; this period is included in the working hours. </a:t>
            </a:r>
          </a:p>
          <a:p>
            <a:pPr marL="0" indent="0" algn="just">
              <a:buNone/>
            </a:pPr>
            <a:endParaRPr lang="cs-CZ" sz="1600" dirty="0"/>
          </a:p>
          <a:p>
            <a:r>
              <a:rPr lang="de-DE" sz="1800" b="1" dirty="0"/>
              <a:t>In </a:t>
            </a:r>
            <a:r>
              <a:rPr lang="de-DE" sz="1800" b="1" dirty="0" err="1"/>
              <a:t>addition</a:t>
            </a:r>
            <a:r>
              <a:rPr lang="de-DE" sz="1800" b="1" dirty="0"/>
              <a:t>: </a:t>
            </a:r>
            <a:r>
              <a:rPr lang="cs-CZ" sz="1800" b="1" dirty="0"/>
              <a:t>safety </a:t>
            </a:r>
            <a:r>
              <a:rPr lang="cs-CZ" sz="1800" b="1" dirty="0" err="1"/>
              <a:t>breaks</a:t>
            </a:r>
            <a:endParaRPr lang="de-DE" sz="1800" b="1" dirty="0"/>
          </a:p>
          <a:p>
            <a:pPr marL="0" indent="0">
              <a:buNone/>
            </a:pPr>
            <a:r>
              <a:rPr lang="de-DE" sz="1600" dirty="0" err="1"/>
              <a:t>Depend</a:t>
            </a:r>
            <a:r>
              <a:rPr lang="de-DE" sz="1600" dirty="0"/>
              <a:t> on </a:t>
            </a:r>
            <a:r>
              <a:rPr lang="de-DE" sz="1600" dirty="0" err="1"/>
              <a:t>the</a:t>
            </a:r>
            <a:r>
              <a:rPr lang="de-DE" sz="1600" dirty="0"/>
              <a:t> </a:t>
            </a:r>
            <a:r>
              <a:rPr lang="de-DE" sz="1600" dirty="0" err="1"/>
              <a:t>specific</a:t>
            </a:r>
            <a:r>
              <a:rPr lang="de-DE" sz="1600" dirty="0"/>
              <a:t> </a:t>
            </a:r>
            <a:r>
              <a:rPr lang="de-DE" sz="1600" dirty="0" err="1"/>
              <a:t>work</a:t>
            </a:r>
            <a:r>
              <a:rPr lang="de-DE" sz="1600" dirty="0"/>
              <a:t> </a:t>
            </a:r>
            <a:r>
              <a:rPr lang="de-DE" sz="1600" dirty="0" err="1"/>
              <a:t>performed</a:t>
            </a:r>
            <a:r>
              <a:rPr lang="de-DE" sz="1600" dirty="0"/>
              <a:t>, </a:t>
            </a:r>
            <a:r>
              <a:rPr lang="de-DE" sz="1600" dirty="0" err="1"/>
              <a:t>often</a:t>
            </a:r>
            <a:r>
              <a:rPr lang="de-DE" sz="1600" dirty="0"/>
              <a:t> in CBAs</a:t>
            </a:r>
            <a:endParaRPr lang="cs-CZ" sz="1600" dirty="0"/>
          </a:p>
        </p:txBody>
      </p:sp>
      <p:sp>
        <p:nvSpPr>
          <p:cNvPr id="4" name="Zástupný symbol pro číslo snímku 3">
            <a:extLst>
              <a:ext uri="{FF2B5EF4-FFF2-40B4-BE49-F238E27FC236}">
                <a16:creationId xmlns:a16="http://schemas.microsoft.com/office/drawing/2014/main" xmlns="" id="{E5D9CF31-E674-4FD2-9DE0-5E2D14E7B8BE}"/>
              </a:ext>
            </a:extLst>
          </p:cNvPr>
          <p:cNvSpPr>
            <a:spLocks noGrp="1"/>
          </p:cNvSpPr>
          <p:nvPr>
            <p:ph type="sldNum" sz="quarter" idx="11"/>
          </p:nvPr>
        </p:nvSpPr>
        <p:spPr/>
        <p:txBody>
          <a:bodyPr/>
          <a:lstStyle/>
          <a:p>
            <a:pPr>
              <a:defRPr/>
            </a:pPr>
            <a:fld id="{A648BF16-D0BE-4761-B583-EA61694EB10F}" type="slidenum">
              <a:rPr lang="en-US" smtClean="0"/>
              <a:pPr>
                <a:defRPr/>
              </a:pPr>
              <a:t>6</a:t>
            </a:fld>
            <a:endParaRPr lang="en-US"/>
          </a:p>
        </p:txBody>
      </p:sp>
    </p:spTree>
    <p:extLst>
      <p:ext uri="{BB962C8B-B14F-4D97-AF65-F5344CB8AC3E}">
        <p14:creationId xmlns:p14="http://schemas.microsoft.com/office/powerpoint/2010/main" val="22721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E29487DB-A120-479F-8DD7-61CD21D52A40}"/>
              </a:ext>
            </a:extLst>
          </p:cNvPr>
          <p:cNvSpPr>
            <a:spLocks noGrp="1"/>
          </p:cNvSpPr>
          <p:nvPr>
            <p:ph type="title"/>
          </p:nvPr>
        </p:nvSpPr>
        <p:spPr/>
        <p:txBody>
          <a:bodyPr/>
          <a:lstStyle/>
          <a:p>
            <a:r>
              <a:rPr lang="de-DE" sz="2400" dirty="0" err="1"/>
              <a:t>Avoid</a:t>
            </a:r>
            <a:r>
              <a:rPr lang="de-DE" sz="2400" dirty="0"/>
              <a:t> </a:t>
            </a:r>
            <a:r>
              <a:rPr lang="de-DE" sz="2400" dirty="0" err="1"/>
              <a:t>un</a:t>
            </a:r>
            <a:r>
              <a:rPr lang="cs-CZ" sz="2400" dirty="0" err="1"/>
              <a:t>necessary</a:t>
            </a:r>
            <a:r>
              <a:rPr lang="cs-CZ" sz="2400" dirty="0"/>
              <a:t> limit</a:t>
            </a:r>
            <a:r>
              <a:rPr lang="en-US" sz="2400" dirty="0" err="1"/>
              <a:t>ation</a:t>
            </a:r>
            <a:r>
              <a:rPr lang="cs-CZ" sz="2400" dirty="0"/>
              <a:t>s</a:t>
            </a:r>
          </a:p>
        </p:txBody>
      </p:sp>
      <p:sp>
        <p:nvSpPr>
          <p:cNvPr id="3" name="Zástupný obsah 2">
            <a:extLst>
              <a:ext uri="{FF2B5EF4-FFF2-40B4-BE49-F238E27FC236}">
                <a16:creationId xmlns:a16="http://schemas.microsoft.com/office/drawing/2014/main" xmlns="" id="{D10BB356-2DB4-454A-A2D5-ECD393D77076}"/>
              </a:ext>
            </a:extLst>
          </p:cNvPr>
          <p:cNvSpPr>
            <a:spLocks noGrp="1"/>
          </p:cNvSpPr>
          <p:nvPr>
            <p:ph idx="1"/>
          </p:nvPr>
        </p:nvSpPr>
        <p:spPr/>
        <p:txBody>
          <a:bodyPr/>
          <a:lstStyle/>
          <a:p>
            <a:pPr algn="just"/>
            <a:r>
              <a:rPr lang="en-GB" sz="1800" b="1" dirty="0"/>
              <a:t>How do employers limit themselves without reason?</a:t>
            </a:r>
          </a:p>
          <a:p>
            <a:pPr marL="0" indent="0" algn="just">
              <a:buNone/>
            </a:pPr>
            <a:r>
              <a:rPr lang="en-US" sz="1600" dirty="0"/>
              <a:t>By making </a:t>
            </a:r>
            <a:r>
              <a:rPr lang="cs-CZ" sz="1600" dirty="0"/>
              <a:t>long</a:t>
            </a:r>
            <a:r>
              <a:rPr lang="en-GB" sz="1600" dirty="0"/>
              <a:t> employment agreements with many unnecessary </a:t>
            </a:r>
            <a:r>
              <a:rPr lang="cs-CZ" sz="1600" dirty="0" err="1"/>
              <a:t>clauses</a:t>
            </a:r>
            <a:r>
              <a:rPr lang="cs-CZ" sz="1600" dirty="0"/>
              <a:t>, </a:t>
            </a:r>
            <a:r>
              <a:rPr lang="cs-CZ" sz="1600" dirty="0" err="1"/>
              <a:t>which</a:t>
            </a:r>
            <a:r>
              <a:rPr lang="cs-CZ" sz="1600" dirty="0"/>
              <a:t> </a:t>
            </a:r>
            <a:r>
              <a:rPr lang="cs-CZ" sz="1600" dirty="0" err="1"/>
              <a:t>change</a:t>
            </a:r>
            <a:r>
              <a:rPr lang="cs-CZ" sz="1600" dirty="0"/>
              <a:t> </a:t>
            </a:r>
            <a:r>
              <a:rPr lang="cs-CZ" sz="1600" dirty="0" err="1"/>
              <a:t>the</a:t>
            </a:r>
            <a:r>
              <a:rPr lang="cs-CZ" sz="1600" dirty="0"/>
              <a:t> </a:t>
            </a:r>
            <a:r>
              <a:rPr lang="cs-CZ" sz="1600" dirty="0" err="1"/>
              <a:t>character</a:t>
            </a:r>
            <a:r>
              <a:rPr lang="cs-CZ" sz="1600" dirty="0"/>
              <a:t> </a:t>
            </a:r>
            <a:r>
              <a:rPr lang="cs-CZ" sz="1600" dirty="0" err="1"/>
              <a:t>of</a:t>
            </a:r>
            <a:r>
              <a:rPr lang="cs-CZ" sz="1600" dirty="0"/>
              <a:t> </a:t>
            </a:r>
            <a:r>
              <a:rPr lang="en-US" sz="1600" dirty="0"/>
              <a:t>the </a:t>
            </a:r>
            <a:r>
              <a:rPr lang="cs-CZ" sz="1600" dirty="0" err="1"/>
              <a:t>employer</a:t>
            </a:r>
            <a:r>
              <a:rPr lang="en-US" sz="1600" dirty="0"/>
              <a:t>’</a:t>
            </a:r>
            <a:r>
              <a:rPr lang="cs-CZ" sz="1600" dirty="0"/>
              <a:t>s </a:t>
            </a:r>
            <a:r>
              <a:rPr lang="cs-CZ" sz="1600" dirty="0" err="1"/>
              <a:t>original</a:t>
            </a:r>
            <a:r>
              <a:rPr lang="cs-CZ" sz="1600" dirty="0"/>
              <a:t> </a:t>
            </a:r>
            <a:r>
              <a:rPr lang="cs-CZ" sz="1600" dirty="0" err="1"/>
              <a:t>unilateral</a:t>
            </a:r>
            <a:r>
              <a:rPr lang="cs-CZ" sz="1600" dirty="0"/>
              <a:t> </a:t>
            </a:r>
            <a:r>
              <a:rPr lang="cs-CZ" sz="1600" dirty="0" err="1"/>
              <a:t>right</a:t>
            </a:r>
            <a:r>
              <a:rPr lang="de-DE" sz="1600" dirty="0"/>
              <a:t>s</a:t>
            </a:r>
            <a:r>
              <a:rPr lang="cs-CZ" sz="1600" dirty="0"/>
              <a:t> </a:t>
            </a:r>
            <a:r>
              <a:rPr lang="cs-CZ" sz="1600" dirty="0" err="1"/>
              <a:t>into</a:t>
            </a:r>
            <a:r>
              <a:rPr lang="cs-CZ" sz="1600" dirty="0"/>
              <a:t> </a:t>
            </a:r>
            <a:r>
              <a:rPr lang="cs-CZ" sz="1600" dirty="0" err="1"/>
              <a:t>an</a:t>
            </a:r>
            <a:r>
              <a:rPr lang="cs-CZ" sz="1600" dirty="0"/>
              <a:t> </a:t>
            </a:r>
            <a:r>
              <a:rPr lang="cs-CZ" sz="1600" dirty="0" err="1"/>
              <a:t>agreement</a:t>
            </a:r>
            <a:r>
              <a:rPr lang="en-US" sz="1600" dirty="0"/>
              <a:t> that</a:t>
            </a:r>
            <a:r>
              <a:rPr lang="cs-CZ" sz="1600" dirty="0"/>
              <a:t> </a:t>
            </a:r>
            <a:r>
              <a:rPr lang="cs-CZ" sz="1600" dirty="0" err="1"/>
              <a:t>cannot</a:t>
            </a:r>
            <a:r>
              <a:rPr lang="cs-CZ" sz="1600" dirty="0"/>
              <a:t> </a:t>
            </a:r>
            <a:r>
              <a:rPr lang="cs-CZ" sz="1600" dirty="0" err="1"/>
              <a:t>be</a:t>
            </a:r>
            <a:r>
              <a:rPr lang="cs-CZ" sz="1600" dirty="0"/>
              <a:t> </a:t>
            </a:r>
            <a:r>
              <a:rPr lang="cs-CZ" sz="1600" dirty="0" err="1"/>
              <a:t>changed</a:t>
            </a:r>
            <a:r>
              <a:rPr lang="cs-CZ" sz="1600" dirty="0"/>
              <a:t> </a:t>
            </a:r>
            <a:r>
              <a:rPr lang="cs-CZ" sz="1600" dirty="0" err="1"/>
              <a:t>without</a:t>
            </a:r>
            <a:r>
              <a:rPr lang="cs-CZ" sz="1600" dirty="0"/>
              <a:t> </a:t>
            </a:r>
            <a:r>
              <a:rPr lang="en-US" sz="1600" dirty="0"/>
              <a:t>the </a:t>
            </a:r>
            <a:r>
              <a:rPr lang="cs-CZ" sz="1600" dirty="0" err="1"/>
              <a:t>employee</a:t>
            </a:r>
            <a:r>
              <a:rPr lang="en-US" sz="1600" dirty="0"/>
              <a:t>’</a:t>
            </a:r>
            <a:r>
              <a:rPr lang="cs-CZ" sz="1600" dirty="0"/>
              <a:t>s </a:t>
            </a:r>
            <a:r>
              <a:rPr lang="cs-CZ" sz="1600" dirty="0" err="1"/>
              <a:t>consent</a:t>
            </a:r>
            <a:r>
              <a:rPr lang="cs-CZ" sz="1600" dirty="0"/>
              <a:t> (</a:t>
            </a:r>
            <a:r>
              <a:rPr lang="cs-CZ" sz="1600" dirty="0" err="1"/>
              <a:t>for</a:t>
            </a:r>
            <a:r>
              <a:rPr lang="cs-CZ" sz="1600" dirty="0"/>
              <a:t> </a:t>
            </a:r>
            <a:r>
              <a:rPr lang="cs-CZ" sz="1600" dirty="0" err="1"/>
              <a:t>example</a:t>
            </a:r>
            <a:r>
              <a:rPr lang="cs-CZ" sz="1600" dirty="0"/>
              <a:t> </a:t>
            </a:r>
            <a:r>
              <a:rPr lang="cs-CZ" sz="1600" dirty="0" err="1"/>
              <a:t>detailed</a:t>
            </a:r>
            <a:r>
              <a:rPr lang="cs-CZ" sz="1600" dirty="0"/>
              <a:t> </a:t>
            </a:r>
            <a:r>
              <a:rPr lang="cs-CZ" sz="1600" dirty="0" err="1"/>
              <a:t>descrition</a:t>
            </a:r>
            <a:r>
              <a:rPr lang="cs-CZ" sz="1600" dirty="0"/>
              <a:t> </a:t>
            </a:r>
            <a:r>
              <a:rPr lang="cs-CZ" sz="1600" dirty="0" err="1"/>
              <a:t>of</a:t>
            </a:r>
            <a:r>
              <a:rPr lang="cs-CZ" sz="1600" dirty="0"/>
              <a:t> </a:t>
            </a:r>
            <a:r>
              <a:rPr lang="cs-CZ" sz="1600" dirty="0" err="1"/>
              <a:t>the</a:t>
            </a:r>
            <a:r>
              <a:rPr lang="cs-CZ" sz="1600" dirty="0"/>
              <a:t> type </a:t>
            </a:r>
            <a:r>
              <a:rPr lang="cs-CZ" sz="1600" dirty="0" err="1"/>
              <a:t>of</a:t>
            </a:r>
            <a:r>
              <a:rPr lang="cs-CZ" sz="1600" dirty="0"/>
              <a:t> </a:t>
            </a:r>
            <a:r>
              <a:rPr lang="cs-CZ" sz="1600" dirty="0" err="1"/>
              <a:t>the</a:t>
            </a:r>
            <a:r>
              <a:rPr lang="cs-CZ" sz="1600" dirty="0"/>
              <a:t> </a:t>
            </a:r>
            <a:r>
              <a:rPr lang="cs-CZ" sz="1600" dirty="0" err="1"/>
              <a:t>work</a:t>
            </a:r>
            <a:r>
              <a:rPr lang="cs-CZ" sz="1600" dirty="0"/>
              <a:t>/</a:t>
            </a:r>
            <a:r>
              <a:rPr lang="cs-CZ" sz="1600" dirty="0" err="1"/>
              <a:t>job</a:t>
            </a:r>
            <a:r>
              <a:rPr lang="cs-CZ" sz="1600" dirty="0"/>
              <a:t> </a:t>
            </a:r>
            <a:r>
              <a:rPr lang="cs-CZ" sz="1600" dirty="0" err="1"/>
              <a:t>position</a:t>
            </a:r>
            <a:r>
              <a:rPr lang="cs-CZ" sz="1600" dirty="0"/>
              <a:t>, </a:t>
            </a:r>
            <a:r>
              <a:rPr lang="cs-CZ" sz="1600" dirty="0" err="1"/>
              <a:t>distribution</a:t>
            </a:r>
            <a:r>
              <a:rPr lang="cs-CZ" sz="1600" dirty="0"/>
              <a:t> </a:t>
            </a:r>
            <a:r>
              <a:rPr lang="cs-CZ" sz="1600" dirty="0" err="1"/>
              <a:t>of</a:t>
            </a:r>
            <a:r>
              <a:rPr lang="cs-CZ" sz="1600" dirty="0"/>
              <a:t> </a:t>
            </a:r>
            <a:r>
              <a:rPr lang="cs-CZ" sz="1600" dirty="0" err="1"/>
              <a:t>working</a:t>
            </a:r>
            <a:r>
              <a:rPr lang="cs-CZ" sz="1600" dirty="0"/>
              <a:t> </a:t>
            </a:r>
            <a:r>
              <a:rPr lang="cs-CZ" sz="1600" dirty="0" err="1"/>
              <a:t>hours</a:t>
            </a:r>
            <a:r>
              <a:rPr lang="cs-CZ" sz="1600" dirty="0"/>
              <a:t>, </a:t>
            </a:r>
            <a:r>
              <a:rPr lang="cs-CZ" sz="1600" dirty="0" err="1"/>
              <a:t>working</a:t>
            </a:r>
            <a:r>
              <a:rPr lang="cs-CZ" sz="1600" dirty="0"/>
              <a:t> </a:t>
            </a:r>
            <a:r>
              <a:rPr lang="cs-CZ" sz="1600" dirty="0" err="1"/>
              <a:t>time</a:t>
            </a:r>
            <a:r>
              <a:rPr lang="cs-CZ" sz="1600" dirty="0"/>
              <a:t> (start and end </a:t>
            </a:r>
            <a:r>
              <a:rPr lang="cs-CZ" sz="1600" dirty="0" err="1"/>
              <a:t>of</a:t>
            </a:r>
            <a:r>
              <a:rPr lang="cs-CZ" sz="1600" dirty="0"/>
              <a:t> </a:t>
            </a:r>
            <a:r>
              <a:rPr lang="cs-CZ" sz="1600" dirty="0" err="1"/>
              <a:t>the</a:t>
            </a:r>
            <a:r>
              <a:rPr lang="cs-CZ" sz="1600" dirty="0"/>
              <a:t> shift), </a:t>
            </a:r>
            <a:r>
              <a:rPr lang="cs-CZ" sz="1600" dirty="0" err="1"/>
              <a:t>vacation</a:t>
            </a:r>
            <a:r>
              <a:rPr lang="cs-CZ" sz="1600" dirty="0"/>
              <a:t> </a:t>
            </a:r>
            <a:r>
              <a:rPr lang="cs-CZ" sz="1600" dirty="0" err="1"/>
              <a:t>days</a:t>
            </a:r>
            <a:r>
              <a:rPr lang="cs-CZ" sz="1600" dirty="0"/>
              <a:t> </a:t>
            </a:r>
            <a:r>
              <a:rPr lang="cs-CZ" sz="1600" dirty="0" err="1"/>
              <a:t>over</a:t>
            </a:r>
            <a:r>
              <a:rPr lang="cs-CZ" sz="1600" dirty="0"/>
              <a:t> </a:t>
            </a:r>
            <a:r>
              <a:rPr lang="cs-CZ" sz="1600" dirty="0" err="1"/>
              <a:t>the</a:t>
            </a:r>
            <a:r>
              <a:rPr lang="cs-CZ" sz="1600" dirty="0"/>
              <a:t> limit </a:t>
            </a:r>
            <a:r>
              <a:rPr lang="cs-CZ" sz="1600" dirty="0" err="1"/>
              <a:t>stipulated</a:t>
            </a:r>
            <a:r>
              <a:rPr lang="cs-CZ" sz="1600" dirty="0"/>
              <a:t> by </a:t>
            </a:r>
            <a:r>
              <a:rPr lang="cs-CZ" sz="1600" dirty="0" err="1"/>
              <a:t>the</a:t>
            </a:r>
            <a:r>
              <a:rPr lang="cs-CZ" sz="1600" dirty="0"/>
              <a:t> </a:t>
            </a:r>
            <a:r>
              <a:rPr lang="cs-CZ" sz="1600" dirty="0" err="1"/>
              <a:t>law</a:t>
            </a:r>
            <a:r>
              <a:rPr lang="cs-CZ" sz="1600" dirty="0"/>
              <a:t>, </a:t>
            </a:r>
            <a:r>
              <a:rPr lang="cs-CZ" sz="1600" dirty="0" err="1"/>
              <a:t>sick</a:t>
            </a:r>
            <a:r>
              <a:rPr lang="cs-CZ" sz="1600" dirty="0"/>
              <a:t> </a:t>
            </a:r>
            <a:r>
              <a:rPr lang="cs-CZ" sz="1600" dirty="0" err="1"/>
              <a:t>days</a:t>
            </a:r>
            <a:r>
              <a:rPr lang="cs-CZ" sz="1600" dirty="0"/>
              <a:t>). </a:t>
            </a:r>
            <a:endParaRPr lang="en-GB" sz="1600" dirty="0"/>
          </a:p>
        </p:txBody>
      </p:sp>
      <p:sp>
        <p:nvSpPr>
          <p:cNvPr id="4" name="Zástupný symbol pro číslo snímku 3">
            <a:extLst>
              <a:ext uri="{FF2B5EF4-FFF2-40B4-BE49-F238E27FC236}">
                <a16:creationId xmlns:a16="http://schemas.microsoft.com/office/drawing/2014/main" xmlns="" id="{4D61800B-D746-4427-BB92-350E43991ACC}"/>
              </a:ext>
            </a:extLst>
          </p:cNvPr>
          <p:cNvSpPr>
            <a:spLocks noGrp="1"/>
          </p:cNvSpPr>
          <p:nvPr>
            <p:ph type="sldNum" sz="quarter" idx="11"/>
          </p:nvPr>
        </p:nvSpPr>
        <p:spPr/>
        <p:txBody>
          <a:bodyPr/>
          <a:lstStyle/>
          <a:p>
            <a:pPr>
              <a:defRPr/>
            </a:pPr>
            <a:fld id="{A648BF16-D0BE-4761-B583-EA61694EB10F}" type="slidenum">
              <a:rPr lang="en-US" smtClean="0"/>
              <a:pPr>
                <a:defRPr/>
              </a:pPr>
              <a:t>7</a:t>
            </a:fld>
            <a:endParaRPr lang="en-US"/>
          </a:p>
        </p:txBody>
      </p:sp>
      <p:pic>
        <p:nvPicPr>
          <p:cNvPr id="2050" name="Picture 2" descr="Business leader consulting hr expert Free Vector">
            <a:extLst>
              <a:ext uri="{FF2B5EF4-FFF2-40B4-BE49-F238E27FC236}">
                <a16:creationId xmlns:a16="http://schemas.microsoft.com/office/drawing/2014/main" xmlns="" id="{A8052592-E33F-4CFA-89C3-8C276A517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311" y="3120082"/>
            <a:ext cx="3998865" cy="282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07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BCCE008-B4FC-40A8-9695-EF2DB7E98FB1}"/>
              </a:ext>
            </a:extLst>
          </p:cNvPr>
          <p:cNvSpPr>
            <a:spLocks noGrp="1"/>
          </p:cNvSpPr>
          <p:nvPr>
            <p:ph type="title"/>
          </p:nvPr>
        </p:nvSpPr>
        <p:spPr/>
        <p:txBody>
          <a:bodyPr/>
          <a:lstStyle/>
          <a:p>
            <a:r>
              <a:rPr lang="cs-CZ" sz="2400" dirty="0" err="1"/>
              <a:t>Overtime</a:t>
            </a:r>
            <a:r>
              <a:rPr lang="cs-CZ" sz="2400" dirty="0"/>
              <a:t> </a:t>
            </a:r>
            <a:r>
              <a:rPr lang="cs-CZ" sz="2000" dirty="0"/>
              <a:t> </a:t>
            </a:r>
          </a:p>
        </p:txBody>
      </p:sp>
      <p:sp>
        <p:nvSpPr>
          <p:cNvPr id="3" name="Zástupný symbol pro obsah 2">
            <a:extLst>
              <a:ext uri="{FF2B5EF4-FFF2-40B4-BE49-F238E27FC236}">
                <a16:creationId xmlns:a16="http://schemas.microsoft.com/office/drawing/2014/main" xmlns="" id="{81E66B29-4DA7-4251-976E-20522E09B1C6}"/>
              </a:ext>
            </a:extLst>
          </p:cNvPr>
          <p:cNvSpPr>
            <a:spLocks noGrp="1"/>
          </p:cNvSpPr>
          <p:nvPr>
            <p:ph idx="1"/>
          </p:nvPr>
        </p:nvSpPr>
        <p:spPr/>
        <p:txBody>
          <a:bodyPr/>
          <a:lstStyle/>
          <a:p>
            <a:pPr marL="0" indent="0">
              <a:buNone/>
            </a:pPr>
            <a:r>
              <a:rPr lang="de-DE" sz="1800" b="1" u="sng" dirty="0"/>
              <a:t>Limits </a:t>
            </a:r>
            <a:r>
              <a:rPr lang="de-DE" sz="1800" b="1" u="sng" dirty="0" err="1"/>
              <a:t>given</a:t>
            </a:r>
            <a:r>
              <a:rPr lang="de-DE" sz="1800" b="1" u="sng" dirty="0"/>
              <a:t> </a:t>
            </a:r>
            <a:r>
              <a:rPr lang="de-DE" sz="1800" b="1" u="sng" dirty="0" err="1"/>
              <a:t>by</a:t>
            </a:r>
            <a:r>
              <a:rPr lang="de-DE" sz="1800" b="1" u="sng" dirty="0"/>
              <a:t> Czech </a:t>
            </a:r>
            <a:r>
              <a:rPr lang="de-DE" sz="1800" b="1" u="sng" dirty="0" err="1"/>
              <a:t>law</a:t>
            </a:r>
            <a:r>
              <a:rPr lang="de-DE" sz="1800" b="1" u="sng" dirty="0"/>
              <a:t> and EU </a:t>
            </a:r>
            <a:r>
              <a:rPr lang="de-DE" sz="1800" b="1" u="sng" dirty="0" err="1"/>
              <a:t>directive</a:t>
            </a:r>
            <a:endParaRPr lang="de-DE" sz="1800" b="1" u="sng" dirty="0"/>
          </a:p>
          <a:p>
            <a:pPr marL="0" indent="0">
              <a:buNone/>
            </a:pPr>
            <a:r>
              <a:rPr lang="cs-CZ" sz="1600" dirty="0"/>
              <a:t>2 </a:t>
            </a:r>
            <a:r>
              <a:rPr lang="cs-CZ" sz="1600" dirty="0" err="1"/>
              <a:t>types</a:t>
            </a:r>
            <a:r>
              <a:rPr lang="cs-CZ" sz="1600" dirty="0"/>
              <a:t>: </a:t>
            </a:r>
          </a:p>
          <a:p>
            <a:r>
              <a:rPr lang="cs-CZ" sz="1600" b="1" dirty="0" err="1"/>
              <a:t>Ordered</a:t>
            </a:r>
            <a:r>
              <a:rPr lang="cs-CZ" sz="1600" b="1" dirty="0"/>
              <a:t> </a:t>
            </a:r>
            <a:r>
              <a:rPr lang="cs-CZ" sz="1600" b="1" dirty="0" err="1"/>
              <a:t>overtime</a:t>
            </a:r>
            <a:r>
              <a:rPr lang="cs-CZ" sz="1600" b="1" dirty="0"/>
              <a:t> </a:t>
            </a:r>
            <a:r>
              <a:rPr lang="cs-CZ" sz="1600" dirty="0"/>
              <a:t>(8 </a:t>
            </a:r>
            <a:r>
              <a:rPr lang="cs-CZ" sz="1600" dirty="0" err="1"/>
              <a:t>hours</a:t>
            </a:r>
            <a:r>
              <a:rPr lang="cs-CZ" sz="1600" dirty="0"/>
              <a:t>/per </a:t>
            </a:r>
            <a:r>
              <a:rPr lang="cs-CZ" sz="1600" dirty="0" err="1"/>
              <a:t>week</a:t>
            </a:r>
            <a:r>
              <a:rPr lang="cs-CZ" sz="1600" dirty="0"/>
              <a:t>, 150 per </a:t>
            </a:r>
            <a:r>
              <a:rPr lang="cs-CZ" sz="1600" dirty="0" err="1"/>
              <a:t>calendar</a:t>
            </a:r>
            <a:r>
              <a:rPr lang="cs-CZ" sz="1600" dirty="0"/>
              <a:t> </a:t>
            </a:r>
            <a:r>
              <a:rPr lang="cs-CZ" sz="1600" dirty="0" err="1"/>
              <a:t>year</a:t>
            </a:r>
            <a:r>
              <a:rPr lang="cs-CZ" sz="1600" dirty="0"/>
              <a:t>)</a:t>
            </a:r>
          </a:p>
          <a:p>
            <a:r>
              <a:rPr lang="cs-CZ" sz="1600" b="1" dirty="0" err="1"/>
              <a:t>Only</a:t>
            </a:r>
            <a:r>
              <a:rPr lang="cs-CZ" sz="1600" b="1" dirty="0"/>
              <a:t> </a:t>
            </a:r>
            <a:r>
              <a:rPr lang="cs-CZ" sz="1600" b="1" dirty="0" err="1"/>
              <a:t>with</a:t>
            </a:r>
            <a:r>
              <a:rPr lang="cs-CZ" sz="1600" b="1" dirty="0"/>
              <a:t> </a:t>
            </a:r>
            <a:r>
              <a:rPr lang="cs-CZ" sz="1600" b="1" dirty="0" err="1"/>
              <a:t>employee</a:t>
            </a:r>
            <a:r>
              <a:rPr lang="en-US" sz="1600" b="1" dirty="0"/>
              <a:t>’</a:t>
            </a:r>
            <a:r>
              <a:rPr lang="cs-CZ" sz="1600" b="1" dirty="0"/>
              <a:t>s </a:t>
            </a:r>
            <a:r>
              <a:rPr lang="cs-CZ" sz="1600" b="1" dirty="0" err="1"/>
              <a:t>consent</a:t>
            </a:r>
            <a:r>
              <a:rPr lang="cs-CZ" sz="1600" b="1" dirty="0"/>
              <a:t> </a:t>
            </a:r>
            <a:r>
              <a:rPr lang="cs-CZ" sz="1600" dirty="0"/>
              <a:t>(8 </a:t>
            </a:r>
            <a:r>
              <a:rPr lang="cs-CZ" sz="1600" dirty="0" err="1"/>
              <a:t>hours</a:t>
            </a:r>
            <a:r>
              <a:rPr lang="cs-CZ" sz="1600" dirty="0"/>
              <a:t> per </a:t>
            </a:r>
            <a:r>
              <a:rPr lang="cs-CZ" sz="1600" dirty="0" err="1"/>
              <a:t>week</a:t>
            </a:r>
            <a:r>
              <a:rPr lang="cs-CZ" sz="1600" dirty="0"/>
              <a:t> on </a:t>
            </a:r>
            <a:r>
              <a:rPr lang="cs-CZ" sz="1600" dirty="0" err="1"/>
              <a:t>average</a:t>
            </a:r>
            <a:r>
              <a:rPr lang="cs-CZ" sz="1600" dirty="0"/>
              <a:t>, </a:t>
            </a:r>
            <a:r>
              <a:rPr lang="cs-CZ" sz="1600" dirty="0" err="1"/>
              <a:t>compensatory</a:t>
            </a:r>
            <a:r>
              <a:rPr lang="cs-CZ" sz="1600" dirty="0"/>
              <a:t> </a:t>
            </a:r>
            <a:r>
              <a:rPr lang="cs-CZ" sz="1600" dirty="0" err="1"/>
              <a:t>time</a:t>
            </a:r>
            <a:r>
              <a:rPr lang="cs-CZ" sz="1600" dirty="0"/>
              <a:t> period 26 </a:t>
            </a:r>
            <a:r>
              <a:rPr lang="cs-CZ" sz="1600" dirty="0" err="1"/>
              <a:t>weeks</a:t>
            </a:r>
            <a:r>
              <a:rPr lang="cs-CZ" sz="1600" dirty="0"/>
              <a:t>/52 </a:t>
            </a:r>
            <a:r>
              <a:rPr lang="cs-CZ" sz="1600" dirty="0" err="1"/>
              <a:t>weeks</a:t>
            </a:r>
            <a:r>
              <a:rPr lang="cs-CZ" sz="1600" dirty="0"/>
              <a:t>)</a:t>
            </a:r>
          </a:p>
          <a:p>
            <a:pPr marL="0" indent="0">
              <a:buNone/>
            </a:pPr>
            <a:r>
              <a:rPr lang="cs-CZ" sz="1600" dirty="0"/>
              <a:t>      </a:t>
            </a:r>
            <a:r>
              <a:rPr lang="cs-CZ" sz="1600" dirty="0" err="1"/>
              <a:t>Consent</a:t>
            </a:r>
            <a:r>
              <a:rPr lang="cs-CZ" sz="1600" dirty="0"/>
              <a:t> </a:t>
            </a:r>
            <a:r>
              <a:rPr lang="cs-CZ" sz="1600" dirty="0" err="1"/>
              <a:t>can</a:t>
            </a:r>
            <a:r>
              <a:rPr lang="cs-CZ" sz="1600" dirty="0"/>
              <a:t> </a:t>
            </a:r>
            <a:r>
              <a:rPr lang="cs-CZ" sz="1600" dirty="0" err="1"/>
              <a:t>be</a:t>
            </a:r>
            <a:r>
              <a:rPr lang="cs-CZ" sz="1600" dirty="0"/>
              <a:t> </a:t>
            </a:r>
            <a:r>
              <a:rPr lang="en-US" sz="1600" dirty="0"/>
              <a:t>a </a:t>
            </a:r>
            <a:r>
              <a:rPr lang="cs-CZ" sz="1600" dirty="0"/>
              <a:t>standard </a:t>
            </a:r>
            <a:r>
              <a:rPr lang="cs-CZ" sz="1600" dirty="0" err="1"/>
              <a:t>clause</a:t>
            </a:r>
            <a:r>
              <a:rPr lang="cs-CZ" sz="1600" dirty="0"/>
              <a:t> </a:t>
            </a:r>
            <a:r>
              <a:rPr lang="en-US" sz="1600" dirty="0"/>
              <a:t>in</a:t>
            </a:r>
            <a:r>
              <a:rPr lang="cs-CZ" sz="1600" dirty="0"/>
              <a:t> </a:t>
            </a:r>
            <a:r>
              <a:rPr lang="cs-CZ" sz="1600" dirty="0" err="1"/>
              <a:t>your</a:t>
            </a:r>
            <a:r>
              <a:rPr lang="cs-CZ" sz="1600" dirty="0"/>
              <a:t> </a:t>
            </a:r>
            <a:r>
              <a:rPr lang="cs-CZ" sz="1600" dirty="0" err="1"/>
              <a:t>employment</a:t>
            </a:r>
            <a:r>
              <a:rPr lang="cs-CZ" sz="1600" dirty="0"/>
              <a:t> </a:t>
            </a:r>
            <a:r>
              <a:rPr lang="cs-CZ" sz="1600" dirty="0" err="1"/>
              <a:t>agreement</a:t>
            </a:r>
            <a:endParaRPr lang="cs-CZ" sz="1600" dirty="0"/>
          </a:p>
          <a:p>
            <a:pPr marL="0" indent="0">
              <a:lnSpc>
                <a:spcPts val="1000"/>
              </a:lnSpc>
              <a:spcBef>
                <a:spcPts val="200"/>
              </a:spcBef>
              <a:buNone/>
            </a:pPr>
            <a:endParaRPr lang="cs-CZ" sz="1600" b="1" u="sng" dirty="0"/>
          </a:p>
          <a:p>
            <a:pPr marL="0" indent="0">
              <a:buNone/>
            </a:pPr>
            <a:r>
              <a:rPr lang="cs-CZ" sz="1800" b="1" u="sng" dirty="0" err="1"/>
              <a:t>Payment</a:t>
            </a:r>
            <a:endParaRPr lang="cs-CZ" sz="1800" b="1" u="sng" dirty="0"/>
          </a:p>
          <a:p>
            <a:r>
              <a:rPr lang="cs-CZ" sz="1600" dirty="0"/>
              <a:t>In</a:t>
            </a:r>
            <a:r>
              <a:rPr lang="en-US" sz="1600" dirty="0" err="1"/>
              <a:t>cluded</a:t>
            </a:r>
            <a:r>
              <a:rPr lang="en-US" sz="1600" dirty="0"/>
              <a:t> in</a:t>
            </a:r>
            <a:r>
              <a:rPr lang="cs-CZ" sz="1600" dirty="0"/>
              <a:t> </a:t>
            </a:r>
            <a:r>
              <a:rPr lang="cs-CZ" sz="1600" dirty="0" err="1"/>
              <a:t>monthly</a:t>
            </a:r>
            <a:r>
              <a:rPr lang="cs-CZ" sz="1600" dirty="0"/>
              <a:t> </a:t>
            </a:r>
            <a:r>
              <a:rPr lang="cs-CZ" sz="1600" dirty="0" err="1"/>
              <a:t>salary</a:t>
            </a:r>
            <a:r>
              <a:rPr lang="cs-CZ" sz="1600" dirty="0"/>
              <a:t> (</a:t>
            </a:r>
            <a:r>
              <a:rPr lang="cs-CZ" sz="1600" dirty="0" err="1"/>
              <a:t>normal</a:t>
            </a:r>
            <a:r>
              <a:rPr lang="cs-CZ" sz="1600" dirty="0"/>
              <a:t> </a:t>
            </a:r>
            <a:r>
              <a:rPr lang="cs-CZ" sz="1600" dirty="0" err="1"/>
              <a:t>employees</a:t>
            </a:r>
            <a:r>
              <a:rPr lang="cs-CZ" sz="1600" dirty="0"/>
              <a:t> up to 150 </a:t>
            </a:r>
            <a:r>
              <a:rPr lang="cs-CZ" sz="1600" dirty="0" err="1"/>
              <a:t>overtime</a:t>
            </a:r>
            <a:r>
              <a:rPr lang="cs-CZ" sz="1600" dirty="0"/>
              <a:t> </a:t>
            </a:r>
            <a:r>
              <a:rPr lang="cs-CZ" sz="1600" dirty="0" err="1"/>
              <a:t>hours</a:t>
            </a:r>
            <a:r>
              <a:rPr lang="cs-CZ" sz="1600" dirty="0"/>
              <a:t> per </a:t>
            </a:r>
            <a:r>
              <a:rPr lang="cs-CZ" sz="1600" dirty="0" err="1"/>
              <a:t>calendar</a:t>
            </a:r>
            <a:r>
              <a:rPr lang="cs-CZ" sz="1600" dirty="0"/>
              <a:t> </a:t>
            </a:r>
            <a:r>
              <a:rPr lang="cs-CZ" sz="1600" dirty="0" err="1"/>
              <a:t>year</a:t>
            </a:r>
            <a:r>
              <a:rPr lang="cs-CZ" sz="1600" dirty="0"/>
              <a:t>, </a:t>
            </a:r>
            <a:r>
              <a:rPr lang="cs-CZ" sz="1600" dirty="0" err="1"/>
              <a:t>managers</a:t>
            </a:r>
            <a:r>
              <a:rPr lang="cs-CZ" sz="1600" dirty="0"/>
              <a:t> up to 416 </a:t>
            </a:r>
            <a:r>
              <a:rPr lang="cs-CZ" sz="1600" dirty="0" err="1"/>
              <a:t>overtime</a:t>
            </a:r>
            <a:r>
              <a:rPr lang="cs-CZ" sz="1600" dirty="0"/>
              <a:t> </a:t>
            </a:r>
            <a:r>
              <a:rPr lang="cs-CZ" sz="1600" dirty="0" err="1"/>
              <a:t>hours</a:t>
            </a:r>
            <a:r>
              <a:rPr lang="cs-CZ" sz="1600" dirty="0"/>
              <a:t> per </a:t>
            </a:r>
            <a:r>
              <a:rPr lang="cs-CZ" sz="1600" dirty="0" err="1"/>
              <a:t>calendar</a:t>
            </a:r>
            <a:r>
              <a:rPr lang="cs-CZ" sz="1600" dirty="0"/>
              <a:t> </a:t>
            </a:r>
            <a:r>
              <a:rPr lang="cs-CZ" sz="1600" dirty="0" err="1"/>
              <a:t>year</a:t>
            </a:r>
            <a:r>
              <a:rPr lang="cs-CZ" sz="1600" dirty="0"/>
              <a:t>)</a:t>
            </a:r>
            <a:r>
              <a:rPr lang="de-DE" sz="1600" dirty="0"/>
              <a:t>. In </a:t>
            </a:r>
            <a:r>
              <a:rPr lang="de-DE" sz="1600" dirty="0" err="1"/>
              <a:t>practice</a:t>
            </a:r>
            <a:r>
              <a:rPr lang="de-DE" sz="1600" dirty="0"/>
              <a:t> </a:t>
            </a:r>
            <a:r>
              <a:rPr lang="de-DE" sz="1600" dirty="0" err="1"/>
              <a:t>mostly</a:t>
            </a:r>
            <a:r>
              <a:rPr lang="de-DE" sz="1600" dirty="0"/>
              <a:t> </a:t>
            </a:r>
            <a:r>
              <a:rPr lang="de-DE" sz="1600" dirty="0" err="1"/>
              <a:t>for</a:t>
            </a:r>
            <a:r>
              <a:rPr lang="de-DE" sz="1600" dirty="0"/>
              <a:t> </a:t>
            </a:r>
            <a:r>
              <a:rPr lang="de-DE" sz="1600" dirty="0" err="1"/>
              <a:t>white-collar</a:t>
            </a:r>
            <a:r>
              <a:rPr lang="cs-CZ" sz="1600" dirty="0"/>
              <a:t> </a:t>
            </a:r>
          </a:p>
          <a:p>
            <a:r>
              <a:rPr lang="cs-CZ" sz="1600" dirty="0" err="1"/>
              <a:t>Paid</a:t>
            </a:r>
            <a:r>
              <a:rPr lang="cs-CZ" sz="1600" dirty="0"/>
              <a:t> </a:t>
            </a:r>
            <a:r>
              <a:rPr lang="cs-CZ" sz="1600" dirty="0" err="1"/>
              <a:t>separately</a:t>
            </a:r>
            <a:r>
              <a:rPr lang="de-DE" sz="1600" dirty="0"/>
              <a:t>, </a:t>
            </a:r>
            <a:r>
              <a:rPr lang="de-DE" sz="1600" dirty="0" err="1"/>
              <a:t>preference</a:t>
            </a:r>
            <a:r>
              <a:rPr lang="de-DE" sz="1600" dirty="0"/>
              <a:t> </a:t>
            </a:r>
            <a:r>
              <a:rPr lang="de-DE" sz="1600" dirty="0" err="1"/>
              <a:t>by</a:t>
            </a:r>
            <a:r>
              <a:rPr lang="de-DE" sz="1600" dirty="0"/>
              <a:t> </a:t>
            </a:r>
            <a:r>
              <a:rPr lang="de-DE" sz="1600" dirty="0" err="1"/>
              <a:t>law</a:t>
            </a:r>
            <a:r>
              <a:rPr lang="de-DE" sz="1600" dirty="0"/>
              <a:t> </a:t>
            </a:r>
            <a:r>
              <a:rPr lang="de-DE" sz="1600" dirty="0" err="1"/>
              <a:t>for</a:t>
            </a:r>
            <a:r>
              <a:rPr lang="de-DE" sz="1600" dirty="0"/>
              <a:t> </a:t>
            </a:r>
            <a:r>
              <a:rPr lang="de-DE" sz="1600" dirty="0" err="1"/>
              <a:t>payment</a:t>
            </a:r>
            <a:r>
              <a:rPr lang="de-DE" sz="1600" dirty="0"/>
              <a:t> (</a:t>
            </a:r>
            <a:r>
              <a:rPr lang="cs-CZ" sz="1600" dirty="0" err="1"/>
              <a:t>salary</a:t>
            </a:r>
            <a:r>
              <a:rPr lang="cs-CZ" sz="1600" dirty="0"/>
              <a:t> +25% </a:t>
            </a:r>
            <a:r>
              <a:rPr lang="cs-CZ" sz="1600" dirty="0" err="1"/>
              <a:t>surcharge</a:t>
            </a:r>
            <a:r>
              <a:rPr lang="de-DE" sz="1600" dirty="0"/>
              <a:t>)</a:t>
            </a:r>
            <a:r>
              <a:rPr lang="cs-CZ" sz="1600" dirty="0"/>
              <a:t> </a:t>
            </a:r>
          </a:p>
          <a:p>
            <a:pPr marL="0" indent="0">
              <a:lnSpc>
                <a:spcPts val="1000"/>
              </a:lnSpc>
              <a:spcBef>
                <a:spcPts val="200"/>
              </a:spcBef>
              <a:buNone/>
            </a:pPr>
            <a:endParaRPr lang="cs-CZ" sz="1800" dirty="0"/>
          </a:p>
          <a:p>
            <a:pPr marL="0" indent="0">
              <a:buNone/>
            </a:pPr>
            <a:r>
              <a:rPr lang="cs-CZ" sz="1800" b="1" dirty="0" err="1"/>
              <a:t>Overtime</a:t>
            </a:r>
            <a:r>
              <a:rPr lang="cs-CZ" sz="1800" b="1" dirty="0"/>
              <a:t> </a:t>
            </a:r>
            <a:r>
              <a:rPr lang="cs-CZ" sz="1800" b="1" dirty="0" err="1"/>
              <a:t>work</a:t>
            </a:r>
            <a:r>
              <a:rPr lang="cs-CZ" sz="1800" b="1" dirty="0"/>
              <a:t> </a:t>
            </a:r>
            <a:r>
              <a:rPr lang="cs-CZ" sz="1800" b="1" dirty="0" err="1"/>
              <a:t>cannot</a:t>
            </a:r>
            <a:r>
              <a:rPr lang="cs-CZ" sz="1800" b="1" dirty="0"/>
              <a:t> </a:t>
            </a:r>
            <a:r>
              <a:rPr lang="cs-CZ" sz="1800" b="1" dirty="0" err="1"/>
              <a:t>be</a:t>
            </a:r>
            <a:r>
              <a:rPr lang="cs-CZ" sz="1800" b="1" dirty="0"/>
              <a:t> </a:t>
            </a:r>
            <a:r>
              <a:rPr lang="cs-CZ" sz="1800" b="1" dirty="0" err="1"/>
              <a:t>planned</a:t>
            </a:r>
            <a:r>
              <a:rPr lang="cs-CZ" sz="1800" b="1" dirty="0"/>
              <a:t> in </a:t>
            </a:r>
            <a:r>
              <a:rPr lang="cs-CZ" sz="1800" b="1" dirty="0" err="1"/>
              <a:t>the</a:t>
            </a:r>
            <a:r>
              <a:rPr lang="cs-CZ" sz="1800" b="1" dirty="0"/>
              <a:t> shift </a:t>
            </a:r>
            <a:r>
              <a:rPr lang="cs-CZ" sz="1800" b="1" dirty="0" err="1"/>
              <a:t>plan</a:t>
            </a:r>
            <a:r>
              <a:rPr lang="cs-CZ" sz="1800" dirty="0"/>
              <a:t>! </a:t>
            </a:r>
            <a:endParaRPr lang="de-DE" sz="1800" dirty="0"/>
          </a:p>
          <a:p>
            <a:r>
              <a:rPr lang="de-DE" sz="1600" dirty="0"/>
              <a:t>Part-time </a:t>
            </a:r>
            <a:r>
              <a:rPr lang="de-DE" sz="1600" dirty="0" err="1"/>
              <a:t>workers</a:t>
            </a:r>
            <a:endParaRPr lang="cs-CZ" sz="1600" dirty="0"/>
          </a:p>
          <a:p>
            <a:r>
              <a:rPr lang="cs-CZ" sz="1600" dirty="0"/>
              <a:t>Extra shift as </a:t>
            </a:r>
            <a:r>
              <a:rPr lang="cs-CZ" sz="1600" dirty="0" err="1"/>
              <a:t>overtime</a:t>
            </a:r>
            <a:r>
              <a:rPr lang="cs-CZ" sz="1600" dirty="0"/>
              <a:t> </a:t>
            </a:r>
            <a:r>
              <a:rPr lang="cs-CZ" sz="1600" dirty="0" err="1"/>
              <a:t>work</a:t>
            </a:r>
            <a:r>
              <a:rPr lang="cs-CZ" sz="1600" dirty="0"/>
              <a:t>? </a:t>
            </a:r>
          </a:p>
          <a:p>
            <a:pPr marL="0" indent="0">
              <a:lnSpc>
                <a:spcPts val="1000"/>
              </a:lnSpc>
              <a:spcBef>
                <a:spcPts val="200"/>
              </a:spcBef>
              <a:buNone/>
            </a:pPr>
            <a:endParaRPr lang="cs-CZ" sz="1800" dirty="0"/>
          </a:p>
          <a:p>
            <a:pPr marL="0" indent="0">
              <a:buNone/>
            </a:pPr>
            <a:r>
              <a:rPr lang="de-DE" sz="1800" b="1" u="sng" dirty="0"/>
              <a:t>2nd </a:t>
            </a:r>
            <a:r>
              <a:rPr lang="de-DE" sz="1800" b="1" u="sng" dirty="0" err="1"/>
              <a:t>employment</a:t>
            </a:r>
            <a:r>
              <a:rPr lang="de-DE" sz="1800" b="1" u="sng" dirty="0"/>
              <a:t> </a:t>
            </a:r>
            <a:r>
              <a:rPr lang="de-DE" sz="1800" b="1" u="sng" dirty="0" err="1"/>
              <a:t>with</a:t>
            </a:r>
            <a:r>
              <a:rPr lang="de-DE" sz="1800" b="1" u="sng" dirty="0"/>
              <a:t> same </a:t>
            </a:r>
            <a:r>
              <a:rPr lang="de-DE" sz="1800" b="1" u="sng" dirty="0" err="1"/>
              <a:t>employer</a:t>
            </a:r>
            <a:r>
              <a:rPr lang="de-DE" sz="1800" b="1" u="sng" dirty="0"/>
              <a:t>?</a:t>
            </a:r>
          </a:p>
          <a:p>
            <a:endParaRPr lang="cs-CZ" sz="2000" dirty="0"/>
          </a:p>
          <a:p>
            <a:endParaRPr lang="cs-CZ" sz="2000" dirty="0"/>
          </a:p>
          <a:p>
            <a:endParaRPr lang="cs-CZ" sz="2000" dirty="0"/>
          </a:p>
          <a:p>
            <a:endParaRPr lang="cs-CZ" sz="2000" dirty="0"/>
          </a:p>
          <a:p>
            <a:endParaRPr lang="cs-CZ" sz="2000" dirty="0"/>
          </a:p>
        </p:txBody>
      </p:sp>
      <p:sp>
        <p:nvSpPr>
          <p:cNvPr id="4" name="Zástupný symbol pro číslo snímku 3">
            <a:extLst>
              <a:ext uri="{FF2B5EF4-FFF2-40B4-BE49-F238E27FC236}">
                <a16:creationId xmlns:a16="http://schemas.microsoft.com/office/drawing/2014/main" xmlns="" id="{1DE0F56D-9286-475C-B6C4-FBB0579904A7}"/>
              </a:ext>
            </a:extLst>
          </p:cNvPr>
          <p:cNvSpPr>
            <a:spLocks noGrp="1"/>
          </p:cNvSpPr>
          <p:nvPr>
            <p:ph type="sldNum" sz="quarter" idx="11"/>
          </p:nvPr>
        </p:nvSpPr>
        <p:spPr/>
        <p:txBody>
          <a:bodyPr/>
          <a:lstStyle/>
          <a:p>
            <a:pPr>
              <a:defRPr/>
            </a:pPr>
            <a:fld id="{A648BF16-D0BE-4761-B583-EA61694EB10F}" type="slidenum">
              <a:rPr lang="en-US" smtClean="0"/>
              <a:pPr>
                <a:defRPr/>
              </a:pPr>
              <a:t>8</a:t>
            </a:fld>
            <a:endParaRPr lang="en-US" dirty="0"/>
          </a:p>
        </p:txBody>
      </p:sp>
      <p:pic>
        <p:nvPicPr>
          <p:cNvPr id="3076" name="Picture 4" descr="Law justice isometric composition with small people characters books of law gavel and golden weight vector illustration Free Vector">
            <a:extLst>
              <a:ext uri="{FF2B5EF4-FFF2-40B4-BE49-F238E27FC236}">
                <a16:creationId xmlns:a16="http://schemas.microsoft.com/office/drawing/2014/main" xmlns="" id="{24A68DB0-10E9-4C79-A757-BC053492609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903" b="9933"/>
          <a:stretch/>
        </p:blipFill>
        <p:spPr bwMode="auto">
          <a:xfrm>
            <a:off x="6228184" y="4285985"/>
            <a:ext cx="2291816" cy="197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35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a:t>Changes</a:t>
            </a:r>
            <a:r>
              <a:rPr lang="de-DE" sz="2400" dirty="0"/>
              <a:t> </a:t>
            </a:r>
            <a:r>
              <a:rPr lang="de-DE" sz="2400" dirty="0" err="1"/>
              <a:t>to</a:t>
            </a:r>
            <a:r>
              <a:rPr lang="de-DE" sz="2400" dirty="0"/>
              <a:t> </a:t>
            </a:r>
            <a:r>
              <a:rPr lang="cs-CZ" sz="2400" dirty="0"/>
              <a:t>L</a:t>
            </a:r>
            <a:r>
              <a:rPr lang="de-DE" sz="2400" dirty="0" err="1"/>
              <a:t>abour</a:t>
            </a:r>
            <a:r>
              <a:rPr lang="de-DE" sz="2400" dirty="0"/>
              <a:t> Code 2021</a:t>
            </a:r>
            <a:endParaRPr lang="en-US" sz="2400" dirty="0"/>
          </a:p>
        </p:txBody>
      </p:sp>
      <p:sp>
        <p:nvSpPr>
          <p:cNvPr id="3" name="Inhaltsplatzhalter 2"/>
          <p:cNvSpPr>
            <a:spLocks noGrp="1"/>
          </p:cNvSpPr>
          <p:nvPr>
            <p:ph idx="1"/>
          </p:nvPr>
        </p:nvSpPr>
        <p:spPr/>
        <p:txBody>
          <a:bodyPr/>
          <a:lstStyle/>
          <a:p>
            <a:pPr marL="0" indent="0">
              <a:buNone/>
            </a:pPr>
            <a:r>
              <a:rPr lang="de-DE" sz="2000" b="1" dirty="0"/>
              <a:t>Job </a:t>
            </a:r>
            <a:r>
              <a:rPr lang="de-DE" sz="2000" b="1" dirty="0" err="1"/>
              <a:t>sharing</a:t>
            </a:r>
            <a:r>
              <a:rPr lang="de-DE" sz="2000" b="1" dirty="0"/>
              <a:t> </a:t>
            </a:r>
            <a:endParaRPr lang="cs-CZ" sz="2000" dirty="0"/>
          </a:p>
          <a:p>
            <a:r>
              <a:rPr lang="cs-CZ" sz="1600" dirty="0"/>
              <a:t>W</a:t>
            </a:r>
            <a:r>
              <a:rPr lang="de-DE" sz="1600" dirty="0" err="1"/>
              <a:t>ill</a:t>
            </a:r>
            <a:r>
              <a:rPr lang="de-DE" sz="1600" dirty="0"/>
              <a:t> not </a:t>
            </a:r>
            <a:r>
              <a:rPr lang="de-DE" sz="1600" dirty="0" err="1"/>
              <a:t>help</a:t>
            </a:r>
            <a:r>
              <a:rPr lang="de-DE" sz="1600" dirty="0"/>
              <a:t> in </a:t>
            </a:r>
            <a:r>
              <a:rPr lang="de-DE" sz="1600" dirty="0" err="1"/>
              <a:t>terms</a:t>
            </a:r>
            <a:r>
              <a:rPr lang="de-DE" sz="1600" dirty="0"/>
              <a:t> </a:t>
            </a:r>
            <a:r>
              <a:rPr lang="de-DE" sz="1600" dirty="0" err="1"/>
              <a:t>of</a:t>
            </a:r>
            <a:r>
              <a:rPr lang="de-DE" sz="1600" dirty="0"/>
              <a:t> </a:t>
            </a:r>
            <a:r>
              <a:rPr lang="cs-CZ" sz="1600" dirty="0" err="1"/>
              <a:t>employer</a:t>
            </a:r>
            <a:r>
              <a:rPr lang="en-US" sz="1600" dirty="0"/>
              <a:t>’</a:t>
            </a:r>
            <a:r>
              <a:rPr lang="cs-CZ" sz="1600" dirty="0"/>
              <a:t>s </a:t>
            </a:r>
            <a:r>
              <a:rPr lang="de-DE" sz="1600" dirty="0" err="1"/>
              <a:t>flexibility</a:t>
            </a:r>
            <a:r>
              <a:rPr lang="de-DE" sz="1600" dirty="0"/>
              <a:t> </a:t>
            </a:r>
            <a:r>
              <a:rPr lang="de-DE" sz="1600" dirty="0" err="1"/>
              <a:t>as</a:t>
            </a:r>
            <a:r>
              <a:rPr lang="de-DE" sz="1600" dirty="0"/>
              <a:t> </a:t>
            </a:r>
            <a:r>
              <a:rPr lang="de-DE" sz="1600" dirty="0" err="1"/>
              <a:t>it</a:t>
            </a:r>
            <a:r>
              <a:rPr lang="de-DE" sz="1600" dirty="0"/>
              <a:t> </a:t>
            </a:r>
            <a:r>
              <a:rPr lang="de-DE" sz="1600" dirty="0" err="1"/>
              <a:t>is</a:t>
            </a:r>
            <a:r>
              <a:rPr lang="de-DE" sz="1600" dirty="0"/>
              <a:t> limited </a:t>
            </a:r>
            <a:r>
              <a:rPr lang="de-DE" sz="1600" dirty="0" err="1"/>
              <a:t>to</a:t>
            </a:r>
            <a:r>
              <a:rPr lang="de-DE" sz="1600" dirty="0"/>
              <a:t> </a:t>
            </a:r>
            <a:r>
              <a:rPr lang="cs-CZ" sz="1600" dirty="0"/>
              <a:t>full</a:t>
            </a:r>
            <a:r>
              <a:rPr lang="en-US" sz="1600" dirty="0"/>
              <a:t>-</a:t>
            </a:r>
            <a:r>
              <a:rPr lang="cs-CZ" sz="1600" dirty="0" err="1"/>
              <a:t>time</a:t>
            </a:r>
            <a:r>
              <a:rPr lang="cs-CZ" sz="1600" dirty="0"/>
              <a:t> </a:t>
            </a:r>
            <a:r>
              <a:rPr lang="cs-CZ" sz="1600" dirty="0" err="1"/>
              <a:t>weekly</a:t>
            </a:r>
            <a:r>
              <a:rPr lang="cs-CZ" sz="1600" dirty="0"/>
              <a:t> </a:t>
            </a:r>
            <a:r>
              <a:rPr lang="cs-CZ" sz="1600" dirty="0" err="1"/>
              <a:t>working</a:t>
            </a:r>
            <a:r>
              <a:rPr lang="cs-CZ" sz="1600" dirty="0"/>
              <a:t> </a:t>
            </a:r>
            <a:r>
              <a:rPr lang="cs-CZ" sz="1600" dirty="0" err="1"/>
              <a:t>hours</a:t>
            </a:r>
            <a:endParaRPr lang="cs-CZ" sz="1600" dirty="0"/>
          </a:p>
          <a:p>
            <a:r>
              <a:rPr lang="cs-CZ" sz="1600" dirty="0" err="1"/>
              <a:t>Helps</a:t>
            </a:r>
            <a:r>
              <a:rPr lang="cs-CZ" sz="1600" dirty="0"/>
              <a:t> </a:t>
            </a:r>
            <a:r>
              <a:rPr lang="cs-CZ" sz="1600" dirty="0" err="1"/>
              <a:t>employee</a:t>
            </a:r>
            <a:r>
              <a:rPr lang="en-US" sz="1600" dirty="0"/>
              <a:t> achieve work</a:t>
            </a:r>
            <a:r>
              <a:rPr lang="en-GB" sz="1600" dirty="0"/>
              <a:t>/life balance</a:t>
            </a:r>
            <a:endParaRPr lang="cs-CZ" sz="1600" dirty="0"/>
          </a:p>
          <a:p>
            <a:r>
              <a:rPr lang="cs-CZ" sz="1600" dirty="0"/>
              <a:t>It </a:t>
            </a:r>
            <a:r>
              <a:rPr lang="cs-CZ" sz="1600" dirty="0" err="1"/>
              <a:t>is</a:t>
            </a:r>
            <a:r>
              <a:rPr lang="cs-CZ" sz="1600" dirty="0"/>
              <a:t> </a:t>
            </a:r>
            <a:r>
              <a:rPr lang="cs-CZ" sz="1600" dirty="0" err="1"/>
              <a:t>easy</a:t>
            </a:r>
            <a:r>
              <a:rPr lang="cs-CZ" sz="1600" dirty="0"/>
              <a:t> to </a:t>
            </a:r>
            <a:r>
              <a:rPr lang="cs-CZ" sz="1600" dirty="0" err="1"/>
              <a:t>terminate</a:t>
            </a:r>
            <a:r>
              <a:rPr lang="cs-CZ" sz="1600" dirty="0"/>
              <a:t> </a:t>
            </a:r>
            <a:r>
              <a:rPr lang="cs-CZ" sz="1600" dirty="0" err="1"/>
              <a:t>job</a:t>
            </a:r>
            <a:r>
              <a:rPr lang="cs-CZ" sz="1600" dirty="0"/>
              <a:t> </a:t>
            </a:r>
            <a:r>
              <a:rPr lang="cs-CZ" sz="1600" dirty="0" err="1"/>
              <a:t>sharing</a:t>
            </a:r>
            <a:r>
              <a:rPr lang="cs-CZ" sz="1600" dirty="0"/>
              <a:t> </a:t>
            </a:r>
            <a:r>
              <a:rPr lang="cs-CZ" sz="1600" dirty="0" err="1"/>
              <a:t>cooperation</a:t>
            </a:r>
            <a:r>
              <a:rPr lang="cs-CZ" sz="1600" dirty="0"/>
              <a:t> but not </a:t>
            </a:r>
            <a:r>
              <a:rPr lang="cs-CZ" sz="1600" dirty="0" err="1"/>
              <a:t>employment</a:t>
            </a:r>
            <a:r>
              <a:rPr lang="cs-CZ" sz="1600" dirty="0"/>
              <a:t>!</a:t>
            </a:r>
          </a:p>
          <a:p>
            <a:endParaRPr lang="en-US" dirty="0"/>
          </a:p>
        </p:txBody>
      </p:sp>
      <p:sp>
        <p:nvSpPr>
          <p:cNvPr id="4" name="Foliennummernplatzhalter 3"/>
          <p:cNvSpPr>
            <a:spLocks noGrp="1"/>
          </p:cNvSpPr>
          <p:nvPr>
            <p:ph type="sldNum" sz="quarter" idx="11"/>
          </p:nvPr>
        </p:nvSpPr>
        <p:spPr/>
        <p:txBody>
          <a:bodyPr/>
          <a:lstStyle/>
          <a:p>
            <a:pPr>
              <a:defRPr/>
            </a:pPr>
            <a:fld id="{A648BF16-D0BE-4761-B583-EA61694EB10F}" type="slidenum">
              <a:rPr lang="en-US" smtClean="0"/>
              <a:pPr>
                <a:defRPr/>
              </a:pPr>
              <a:t>9</a:t>
            </a:fld>
            <a:endParaRPr lang="en-US"/>
          </a:p>
        </p:txBody>
      </p:sp>
      <p:pic>
        <p:nvPicPr>
          <p:cNvPr id="6" name="Picture 2" descr="Business people searching for job applicants Free Vector">
            <a:extLst>
              <a:ext uri="{FF2B5EF4-FFF2-40B4-BE49-F238E27FC236}">
                <a16:creationId xmlns:a16="http://schemas.microsoft.com/office/drawing/2014/main" xmlns="" id="{3AC5B13D-8004-4D37-ADA3-D8409B1CE7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81"/>
          <a:stretch/>
        </p:blipFill>
        <p:spPr bwMode="auto">
          <a:xfrm>
            <a:off x="1619672" y="3371216"/>
            <a:ext cx="5400000" cy="279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050924"/>
      </p:ext>
    </p:extLst>
  </p:cSld>
  <p:clrMapOvr>
    <a:masterClrMapping/>
  </p:clrMapOvr>
</p:sld>
</file>

<file path=ppt/theme/theme1.xml><?xml version="1.0" encoding="utf-8"?>
<a:theme xmlns:a="http://schemas.openxmlformats.org/drawingml/2006/main" name="bpv_BP_Powerpoint_Template_Full Color_nova">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2039</TotalTime>
  <Words>1781</Words>
  <Application>Microsoft Office PowerPoint</Application>
  <PresentationFormat>Bildschirmpräsentation (4:3)</PresentationFormat>
  <Paragraphs>293</Paragraphs>
  <Slides>18</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Times New Roman</vt:lpstr>
      <vt:lpstr>Wingdings</vt:lpstr>
      <vt:lpstr>bpv_BP_Powerpoint_Template_Full Color_nova</vt:lpstr>
      <vt:lpstr>PowerPoint-Präsentation</vt:lpstr>
      <vt:lpstr>Content</vt:lpstr>
      <vt:lpstr>Identify your needs and limitations</vt:lpstr>
      <vt:lpstr>Shifts</vt:lpstr>
      <vt:lpstr>Distribution of working hours </vt:lpstr>
      <vt:lpstr>Limitations – mandatory rest</vt:lpstr>
      <vt:lpstr>Avoid unnecessary limitations</vt:lpstr>
      <vt:lpstr>Overtime  </vt:lpstr>
      <vt:lpstr>Changes to Labour Code 2021</vt:lpstr>
      <vt:lpstr>Some simple things</vt:lpstr>
      <vt:lpstr>Kurzarbeit</vt:lpstr>
      <vt:lpstr>Employment agencies (in Czech: agentury práce)</vt:lpstr>
      <vt:lpstr>Work contracts</vt:lpstr>
      <vt:lpstr>Conclusion</vt:lpstr>
      <vt:lpstr>Contact</vt:lpstr>
      <vt:lpstr>Contact</vt:lpstr>
      <vt:lpstr>About bpv BRAUN PARTNERS / bpv LEGAL</vt:lpstr>
      <vt:lpstr>Rankings</vt:lpstr>
    </vt:vector>
  </TitlesOfParts>
  <Company>bpv BRAUN PARTNERS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Lucie Kalašová</dc:creator>
  <cp:lastModifiedBy>Arthur Braun</cp:lastModifiedBy>
  <cp:revision>281</cp:revision>
  <cp:lastPrinted>2017-05-18T14:57:02Z</cp:lastPrinted>
  <dcterms:created xsi:type="dcterms:W3CDTF">2016-11-16T16:49:51Z</dcterms:created>
  <dcterms:modified xsi:type="dcterms:W3CDTF">2020-11-18T17:22:59Z</dcterms:modified>
</cp:coreProperties>
</file>